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69" r:id="rId14"/>
    <p:sldId id="270" r:id="rId15"/>
    <p:sldId id="265" r:id="rId16"/>
    <p:sldId id="272" r:id="rId17"/>
    <p:sldId id="275"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5223" autoAdjust="0"/>
  </p:normalViewPr>
  <p:slideViewPr>
    <p:cSldViewPr snapToGrid="0">
      <p:cViewPr varScale="1">
        <p:scale>
          <a:sx n="45" d="100"/>
          <a:sy n="45" d="100"/>
        </p:scale>
        <p:origin x="1472"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B8A24D-C2EA-461A-AFCE-A118D0CFE36F}" type="datetimeFigureOut">
              <a:rPr lang="zh-CN" altLang="en-US" smtClean="0"/>
              <a:t>2018/4/20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731117-0368-46E0-8A8E-B51B0CF0F1A9}" type="slidenum">
              <a:rPr lang="zh-CN" altLang="en-US" smtClean="0"/>
              <a:t>‹#›</a:t>
            </a:fld>
            <a:endParaRPr lang="zh-CN" altLang="en-US"/>
          </a:p>
        </p:txBody>
      </p:sp>
    </p:spTree>
    <p:extLst>
      <p:ext uri="{BB962C8B-B14F-4D97-AF65-F5344CB8AC3E}">
        <p14:creationId xmlns:p14="http://schemas.microsoft.com/office/powerpoint/2010/main" val="793600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1</a:t>
            </a:fld>
            <a:endParaRPr lang="zh-CN" altLang="en-US"/>
          </a:p>
        </p:txBody>
      </p:sp>
    </p:spTree>
    <p:extLst>
      <p:ext uri="{BB962C8B-B14F-4D97-AF65-F5344CB8AC3E}">
        <p14:creationId xmlns:p14="http://schemas.microsoft.com/office/powerpoint/2010/main" val="11752739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endParaRPr lang="zh-CN" altLang="en-US" dirty="0"/>
              </a:p>
            </p:txBody>
          </p:sp>
        </mc:Choice>
        <mc:Fallback xmlns="">
          <p:sp>
            <p:nvSpPr>
              <p:cNvPr id="3" name="备注占位符 2"/>
              <p:cNvSpPr>
                <a:spLocks noGrp="1"/>
              </p:cNvSpPr>
              <p:nvPr>
                <p:ph type="body" idx="1"/>
              </p:nvPr>
            </p:nvSpPr>
            <p:spPr/>
            <p:txBody>
              <a:bodyPr/>
              <a:lstStyle/>
              <a:p>
                <a:r>
                  <a:rPr lang="zh-CN" altLang="en-US" dirty="0" smtClean="0"/>
                  <a:t>这边有一个小问题，就是它的注意力或者集中机制，因为我们只关注于</a:t>
                </a:r>
                <a:r>
                  <a:rPr lang="en-US" altLang="zh-CN" sz="1200" b="0" i="0" u="none" strike="noStrike" kern="1200" baseline="0" dirty="0" err="1" smtClean="0">
                    <a:solidFill>
                      <a:schemeClr val="tx1"/>
                    </a:solidFill>
                    <a:latin typeface="+mn-lt"/>
                    <a:ea typeface="+mn-ea"/>
                    <a:cs typeface="+mn-cs"/>
                  </a:rPr>
                  <a:t>boundingbox</a:t>
                </a:r>
                <a:r>
                  <a:rPr lang="zh-CN" altLang="en-US" sz="1200" b="0" i="0" u="none" strike="noStrike" kern="1200" baseline="0" dirty="0" smtClean="0">
                    <a:solidFill>
                      <a:schemeClr val="tx1"/>
                    </a:solidFill>
                    <a:latin typeface="+mn-lt"/>
                    <a:ea typeface="+mn-ea"/>
                    <a:cs typeface="+mn-cs"/>
                  </a:rPr>
                  <a:t>中的内容，可能会忽略对我们有用的背景信息，因此我们需要将两者都考虑进来，就使用到了这么一个机制：降低</a:t>
                </a:r>
                <a:r>
                  <a:rPr lang="en-US" altLang="zh-CN" sz="1200" b="0" i="0" u="none" strike="noStrike" kern="1200" baseline="0" dirty="0" err="1" smtClean="0">
                    <a:solidFill>
                      <a:schemeClr val="tx1"/>
                    </a:solidFill>
                    <a:latin typeface="+mn-lt"/>
                    <a:ea typeface="+mn-ea"/>
                    <a:cs typeface="+mn-cs"/>
                  </a:rPr>
                  <a:t>boundingbox</a:t>
                </a:r>
                <a:r>
                  <a:rPr lang="zh-CN" altLang="en-US" sz="1200" b="0" i="0" u="none" strike="noStrike" kern="1200" baseline="0" dirty="0" smtClean="0">
                    <a:solidFill>
                      <a:schemeClr val="tx1"/>
                    </a:solidFill>
                    <a:latin typeface="+mn-lt"/>
                    <a:ea typeface="+mn-ea"/>
                    <a:cs typeface="+mn-cs"/>
                  </a:rPr>
                  <a:t>之外区域的亮度，同时采用一个</a:t>
                </a:r>
                <a:r>
                  <a:rPr lang="en-US" altLang="zh-CN" sz="1200" b="0" i="0" u="none" strike="noStrike" kern="1200" baseline="0" dirty="0" smtClean="0">
                    <a:solidFill>
                      <a:schemeClr val="tx1"/>
                    </a:solidFill>
                    <a:latin typeface="+mn-lt"/>
                    <a:ea typeface="+mn-ea"/>
                    <a:cs typeface="+mn-cs"/>
                  </a:rPr>
                  <a:t>smooth</a:t>
                </a:r>
                <a:r>
                  <a:rPr lang="zh-CN" altLang="en-US" sz="1200" b="0" i="0" u="none" strike="noStrike" kern="1200" baseline="0" dirty="0" smtClean="0">
                    <a:solidFill>
                      <a:schemeClr val="tx1"/>
                    </a:solidFill>
                    <a:latin typeface="+mn-lt"/>
                    <a:ea typeface="+mn-ea"/>
                    <a:cs typeface="+mn-cs"/>
                  </a:rPr>
                  <a:t>的机制，逐渐降低亮度，从而避免像图中吸烟这幅图中</a:t>
                </a:r>
                <a:r>
                  <a:rPr lang="en-US" altLang="zh-CN" sz="1200" b="0" i="0" u="none" strike="noStrike" kern="1200" baseline="0" dirty="0" err="1" smtClean="0">
                    <a:solidFill>
                      <a:schemeClr val="tx1"/>
                    </a:solidFill>
                    <a:latin typeface="+mn-lt"/>
                    <a:ea typeface="+mn-ea"/>
                    <a:cs typeface="+mn-cs"/>
                  </a:rPr>
                  <a:t>boundingbox</a:t>
                </a:r>
                <a:r>
                  <a:rPr lang="zh-CN" altLang="en-US" sz="1200" b="0" i="0" u="none" strike="noStrike" kern="1200" baseline="0" dirty="0" smtClean="0">
                    <a:solidFill>
                      <a:schemeClr val="tx1"/>
                    </a:solidFill>
                    <a:latin typeface="+mn-lt"/>
                    <a:ea typeface="+mn-ea"/>
                    <a:cs typeface="+mn-cs"/>
                  </a:rPr>
                  <a:t>所圈住的区域其实漏掉了一些。具体来看：</a:t>
                </a:r>
                <a:r>
                  <a:rPr lang="zh-CN" altLang="en-US" i="0" smtClean="0">
                    <a:latin typeface="Cambria Math" panose="02040503050406030204" pitchFamily="18" charset="0"/>
                  </a:rPr>
                  <a:t>𝜎</a:t>
                </a:r>
                <a:r>
                  <a:rPr lang="zh-CN" altLang="en-US" dirty="0" smtClean="0"/>
                  <a:t>是要降低的亮度比例，</a:t>
                </a:r>
                <a:r>
                  <a:rPr lang="en-US" altLang="zh-CN" dirty="0" smtClean="0"/>
                  <a:t>B</a:t>
                </a:r>
                <a:r>
                  <a:rPr lang="zh-CN" altLang="en-US" dirty="0" smtClean="0"/>
                  <a:t>是</a:t>
                </a:r>
                <a:r>
                  <a:rPr lang="en-US" altLang="zh-CN" sz="1200" b="0" i="0" u="none" strike="noStrike" kern="1200" baseline="0" dirty="0" err="1" smtClean="0">
                    <a:solidFill>
                      <a:schemeClr val="tx1"/>
                    </a:solidFill>
                    <a:latin typeface="+mn-lt"/>
                    <a:ea typeface="+mn-ea"/>
                    <a:cs typeface="+mn-cs"/>
                  </a:rPr>
                  <a:t>boundingbox</a:t>
                </a:r>
                <a:r>
                  <a:rPr lang="zh-CN" altLang="en-US" sz="1200" b="0" i="0" u="none" strike="noStrike" kern="1200" baseline="0" dirty="0" smtClean="0">
                    <a:solidFill>
                      <a:schemeClr val="tx1"/>
                    </a:solidFill>
                    <a:latin typeface="+mn-lt"/>
                    <a:ea typeface="+mn-ea"/>
                    <a:cs typeface="+mn-cs"/>
                  </a:rPr>
                  <a:t>的区域，</a:t>
                </a:r>
                <a:r>
                  <a:rPr lang="en-US" altLang="zh-CN" sz="1200" b="0" i="0" u="none" strike="noStrike" kern="1200" baseline="0" dirty="0" smtClean="0">
                    <a:solidFill>
                      <a:schemeClr val="tx1"/>
                    </a:solidFill>
                    <a:latin typeface="+mn-lt"/>
                    <a:ea typeface="+mn-ea"/>
                    <a:cs typeface="+mn-cs"/>
                  </a:rPr>
                  <a:t>c</a:t>
                </a:r>
                <a:r>
                  <a:rPr lang="zh-CN" altLang="en-US" sz="1200" b="0" i="0" u="none" strike="noStrike" kern="1200" baseline="0" dirty="0" smtClean="0">
                    <a:solidFill>
                      <a:schemeClr val="tx1"/>
                    </a:solidFill>
                    <a:latin typeface="+mn-lt"/>
                    <a:ea typeface="+mn-ea"/>
                    <a:cs typeface="+mn-cs"/>
                  </a:rPr>
                  <a:t>是</a:t>
                </a:r>
                <a:r>
                  <a:rPr lang="en-US" altLang="zh-CN" sz="1200" b="0" i="0" u="none" strike="noStrike" kern="1200" baseline="0" dirty="0" smtClean="0">
                    <a:solidFill>
                      <a:schemeClr val="tx1"/>
                    </a:solidFill>
                    <a:latin typeface="+mn-lt"/>
                    <a:ea typeface="+mn-ea"/>
                    <a:cs typeface="+mn-cs"/>
                  </a:rPr>
                  <a:t>B </a:t>
                </a:r>
                <a:r>
                  <a:rPr lang="zh-CN" altLang="en-US" sz="1200" b="0" i="0" u="none" strike="noStrike" kern="1200" baseline="0" dirty="0" smtClean="0">
                    <a:solidFill>
                      <a:schemeClr val="tx1"/>
                    </a:solidFill>
                    <a:latin typeface="+mn-lt"/>
                    <a:ea typeface="+mn-ea"/>
                    <a:cs typeface="+mn-cs"/>
                  </a:rPr>
                  <a:t>的中心位置，</a:t>
                </a:r>
                <a:r>
                  <a:rPr lang="en-US" altLang="zh-CN" sz="1200" b="0" i="0" u="none" strike="noStrike" kern="1200" baseline="0" dirty="0" smtClean="0">
                    <a:solidFill>
                      <a:schemeClr val="tx1"/>
                    </a:solidFill>
                    <a:latin typeface="+mn-lt"/>
                    <a:ea typeface="+mn-ea"/>
                    <a:cs typeface="+mn-cs"/>
                  </a:rPr>
                  <a:t>a</a:t>
                </a:r>
                <a:r>
                  <a:rPr lang="zh-CN" altLang="en-US" sz="1200" b="0" i="0" u="none" strike="noStrike" kern="1200" baseline="0" dirty="0" smtClean="0">
                    <a:solidFill>
                      <a:schemeClr val="tx1"/>
                    </a:solidFill>
                    <a:latin typeface="+mn-lt"/>
                    <a:ea typeface="+mn-ea"/>
                    <a:cs typeface="+mn-cs"/>
                  </a:rPr>
                  <a:t>是点</a:t>
                </a:r>
                <a:r>
                  <a:rPr lang="en-US" altLang="zh-CN" sz="1200" b="0" i="0" u="none" strike="noStrike" kern="1200" baseline="0" dirty="0" smtClean="0">
                    <a:solidFill>
                      <a:schemeClr val="tx1"/>
                    </a:solidFill>
                    <a:latin typeface="+mn-lt"/>
                    <a:ea typeface="+mn-ea"/>
                    <a:cs typeface="+mn-cs"/>
                  </a:rPr>
                  <a:t>p</a:t>
                </a:r>
                <a:r>
                  <a:rPr lang="zh-CN" altLang="en-US" sz="1200" b="0" i="0" u="none" strike="noStrike" kern="1200" baseline="0" dirty="0" smtClean="0">
                    <a:solidFill>
                      <a:schemeClr val="tx1"/>
                    </a:solidFill>
                    <a:latin typeface="+mn-lt"/>
                    <a:ea typeface="+mn-ea"/>
                    <a:cs typeface="+mn-cs"/>
                  </a:rPr>
                  <a:t>原本的像素值，则降低后的像素值是</a:t>
                </a:r>
                <a:r>
                  <a:rPr lang="en-US" altLang="zh-CN" sz="1200" b="0" i="0" u="none" strike="noStrike" kern="1200" baseline="0" dirty="0" smtClean="0">
                    <a:solidFill>
                      <a:schemeClr val="tx1"/>
                    </a:solidFill>
                    <a:latin typeface="+mn-lt"/>
                    <a:ea typeface="+mn-ea"/>
                    <a:cs typeface="+mn-cs"/>
                  </a:rPr>
                  <a:t>0</a:t>
                </a:r>
                <a:r>
                  <a:rPr lang="zh-CN" altLang="en-US" sz="1200" b="0" i="0" u="none" strike="noStrike" kern="1200" baseline="0" dirty="0" smtClean="0">
                    <a:solidFill>
                      <a:schemeClr val="tx1"/>
                    </a:solidFill>
                    <a:latin typeface="+mn-lt"/>
                    <a:ea typeface="+mn-ea"/>
                    <a:cs typeface="+mn-cs"/>
                  </a:rPr>
                  <a:t>和这个取最大，这里</a:t>
                </a:r>
                <a:r>
                  <a:rPr lang="en-US" altLang="zh-CN" sz="1200" b="0" i="0" u="none" strike="noStrike" kern="1200" baseline="0" dirty="0" smtClean="0">
                    <a:solidFill>
                      <a:schemeClr val="tx1"/>
                    </a:solidFill>
                    <a:latin typeface="+mn-lt"/>
                    <a:ea typeface="+mn-ea"/>
                    <a:cs typeface="+mn-cs"/>
                  </a:rPr>
                  <a:t>I</a:t>
                </a:r>
                <a:r>
                  <a:rPr lang="zh-CN" altLang="en-US" sz="1200" b="0" i="0" u="none" strike="noStrike" kern="1200" baseline="0" dirty="0" smtClean="0">
                    <a:solidFill>
                      <a:schemeClr val="tx1"/>
                    </a:solidFill>
                    <a:latin typeface="+mn-lt"/>
                    <a:ea typeface="+mn-ea"/>
                    <a:cs typeface="+mn-cs"/>
                  </a:rPr>
                  <a:t>是指示函数，这个可以看成是在</a:t>
                </a:r>
                <a:r>
                  <a:rPr lang="en-US" altLang="zh-CN" sz="1200" b="0" i="0" u="none" strike="noStrike" kern="1200" baseline="0" dirty="0" err="1" smtClean="0">
                    <a:solidFill>
                      <a:schemeClr val="tx1"/>
                    </a:solidFill>
                    <a:latin typeface="+mn-lt"/>
                    <a:ea typeface="+mn-ea"/>
                    <a:cs typeface="+mn-cs"/>
                  </a:rPr>
                  <a:t>boundingbox</a:t>
                </a:r>
                <a:r>
                  <a:rPr lang="zh-CN" altLang="en-US" sz="1200" b="0" i="0" u="none" strike="noStrike" kern="1200" baseline="0" dirty="0" smtClean="0">
                    <a:solidFill>
                      <a:schemeClr val="tx1"/>
                    </a:solidFill>
                    <a:latin typeface="+mn-lt"/>
                    <a:ea typeface="+mn-ea"/>
                    <a:cs typeface="+mn-cs"/>
                  </a:rPr>
                  <a:t>以外的区域，随着离</a:t>
                </a:r>
                <a:r>
                  <a:rPr lang="en-US" altLang="zh-CN" sz="1200" b="0" i="0" u="none" strike="noStrike" kern="1200" baseline="0" dirty="0" err="1" smtClean="0">
                    <a:solidFill>
                      <a:schemeClr val="tx1"/>
                    </a:solidFill>
                    <a:latin typeface="+mn-lt"/>
                    <a:ea typeface="+mn-ea"/>
                    <a:cs typeface="+mn-cs"/>
                  </a:rPr>
                  <a:t>boundingbox</a:t>
                </a:r>
                <a:r>
                  <a:rPr lang="zh-CN" altLang="en-US" sz="1200" b="0" i="0" u="none" strike="noStrike" kern="1200" baseline="0" dirty="0" smtClean="0">
                    <a:solidFill>
                      <a:schemeClr val="tx1"/>
                    </a:solidFill>
                    <a:latin typeface="+mn-lt"/>
                    <a:ea typeface="+mn-ea"/>
                    <a:cs typeface="+mn-cs"/>
                  </a:rPr>
                  <a:t>距离的增加，亮度值递减的越快，最低到</a:t>
                </a:r>
                <a:r>
                  <a:rPr lang="en-US" altLang="zh-CN" sz="1200" b="0" i="0" u="none" strike="noStrike" kern="1200" baseline="0" dirty="0" smtClean="0">
                    <a:solidFill>
                      <a:schemeClr val="tx1"/>
                    </a:solidFill>
                    <a:latin typeface="+mn-lt"/>
                    <a:ea typeface="+mn-ea"/>
                    <a:cs typeface="+mn-cs"/>
                  </a:rPr>
                  <a:t>0.</a:t>
                </a:r>
                <a:endParaRPr lang="zh-CN" altLang="en-US" dirty="0"/>
              </a:p>
            </p:txBody>
          </p:sp>
        </mc:Fallback>
      </mc:AlternateContent>
      <p:sp>
        <p:nvSpPr>
          <p:cNvPr id="4" name="灯片编号占位符 3"/>
          <p:cNvSpPr>
            <a:spLocks noGrp="1"/>
          </p:cNvSpPr>
          <p:nvPr>
            <p:ph type="sldNum" sz="quarter" idx="10"/>
          </p:nvPr>
        </p:nvSpPr>
        <p:spPr/>
        <p:txBody>
          <a:bodyPr/>
          <a:lstStyle/>
          <a:p>
            <a:fld id="{54731117-0368-46E0-8A8E-B51B0CF0F1A9}" type="slidenum">
              <a:rPr lang="zh-CN" altLang="en-US" smtClean="0"/>
              <a:t>10</a:t>
            </a:fld>
            <a:endParaRPr lang="zh-CN" altLang="en-US"/>
          </a:p>
        </p:txBody>
      </p:sp>
    </p:spTree>
    <p:extLst>
      <p:ext uri="{BB962C8B-B14F-4D97-AF65-F5344CB8AC3E}">
        <p14:creationId xmlns:p14="http://schemas.microsoft.com/office/powerpoint/2010/main" val="1895617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11</a:t>
            </a:fld>
            <a:endParaRPr lang="zh-CN" altLang="en-US"/>
          </a:p>
        </p:txBody>
      </p:sp>
    </p:spTree>
    <p:extLst>
      <p:ext uri="{BB962C8B-B14F-4D97-AF65-F5344CB8AC3E}">
        <p14:creationId xmlns:p14="http://schemas.microsoft.com/office/powerpoint/2010/main" val="40981752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t>具体</a:t>
            </a:r>
            <a:r>
              <a:rPr lang="zh-CN" altLang="en-US" sz="1200" dirty="0" smtClean="0"/>
              <a:t>是参考另一篇文章中的这样一个架构做的，最后使用平均或线性</a:t>
            </a:r>
            <a:r>
              <a:rPr lang="en-US" altLang="zh-CN" sz="1200" dirty="0" smtClean="0"/>
              <a:t>SVM</a:t>
            </a:r>
            <a:r>
              <a:rPr lang="zh-CN" altLang="en-US" sz="1200" dirty="0" smtClean="0"/>
              <a:t>融合了</a:t>
            </a:r>
            <a:r>
              <a:rPr lang="en-US" altLang="zh-CN" sz="1200" dirty="0" err="1" smtClean="0"/>
              <a:t>softmax</a:t>
            </a:r>
            <a:r>
              <a:rPr lang="zh-CN" altLang="en-US" sz="1200" dirty="0" smtClean="0"/>
              <a:t>分数</a:t>
            </a:r>
            <a:r>
              <a:rPr lang="zh-CN" altLang="en-US" sz="1200" dirty="0" smtClean="0"/>
              <a:t>。</a:t>
            </a:r>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12</a:t>
            </a:fld>
            <a:endParaRPr lang="zh-CN" altLang="en-US"/>
          </a:p>
        </p:txBody>
      </p:sp>
    </p:spTree>
    <p:extLst>
      <p:ext uri="{BB962C8B-B14F-4D97-AF65-F5344CB8AC3E}">
        <p14:creationId xmlns:p14="http://schemas.microsoft.com/office/powerpoint/2010/main" val="33312718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13</a:t>
            </a:fld>
            <a:endParaRPr lang="zh-CN" altLang="en-US"/>
          </a:p>
        </p:txBody>
      </p:sp>
    </p:spTree>
    <p:extLst>
      <p:ext uri="{BB962C8B-B14F-4D97-AF65-F5344CB8AC3E}">
        <p14:creationId xmlns:p14="http://schemas.microsoft.com/office/powerpoint/2010/main" val="20618133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14</a:t>
            </a:fld>
            <a:endParaRPr lang="zh-CN" altLang="en-US"/>
          </a:p>
        </p:txBody>
      </p:sp>
    </p:spTree>
    <p:extLst>
      <p:ext uri="{BB962C8B-B14F-4D97-AF65-F5344CB8AC3E}">
        <p14:creationId xmlns:p14="http://schemas.microsoft.com/office/powerpoint/2010/main" val="215854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15</a:t>
            </a:fld>
            <a:endParaRPr lang="zh-CN" altLang="en-US"/>
          </a:p>
        </p:txBody>
      </p:sp>
    </p:spTree>
    <p:extLst>
      <p:ext uri="{BB962C8B-B14F-4D97-AF65-F5344CB8AC3E}">
        <p14:creationId xmlns:p14="http://schemas.microsoft.com/office/powerpoint/2010/main" val="41735725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T1</a:t>
            </a:r>
            <a:r>
              <a:rPr lang="zh-CN" altLang="en-US" dirty="0" smtClean="0"/>
              <a:t>表示任务</a:t>
            </a:r>
            <a:r>
              <a:rPr lang="en-US" altLang="zh-CN" dirty="0" smtClean="0"/>
              <a:t>1</a:t>
            </a:r>
            <a:r>
              <a:rPr lang="zh-CN" altLang="en-US" dirty="0" smtClean="0"/>
              <a:t>，</a:t>
            </a:r>
            <a:r>
              <a:rPr lang="en-US" altLang="zh-CN" dirty="0" smtClean="0"/>
              <a:t>S</a:t>
            </a:r>
            <a:r>
              <a:rPr lang="zh-CN" altLang="en-US" dirty="0" smtClean="0"/>
              <a:t>表示只利用空间特征，</a:t>
            </a:r>
            <a:r>
              <a:rPr lang="en-US" altLang="zh-CN" dirty="0" smtClean="0"/>
              <a:t>M</a:t>
            </a:r>
            <a:r>
              <a:rPr lang="zh-CN" altLang="en-US" dirty="0" smtClean="0"/>
              <a:t>表示只利用时序特征，</a:t>
            </a:r>
            <a:r>
              <a:rPr lang="en-US" altLang="zh-CN" dirty="0" smtClean="0"/>
              <a:t>F</a:t>
            </a:r>
            <a:r>
              <a:rPr lang="zh-CN" altLang="en-US" dirty="0" smtClean="0"/>
              <a:t>表示融合了二者的特征，</a:t>
            </a:r>
            <a:r>
              <a:rPr lang="en-US" altLang="zh-CN" dirty="0" smtClean="0"/>
              <a:t>e</a:t>
            </a:r>
            <a:r>
              <a:rPr lang="zh-CN" altLang="en-US" dirty="0" smtClean="0"/>
              <a:t>表示加入了表情</a:t>
            </a:r>
            <a:r>
              <a:rPr lang="zh-CN" altLang="en-US" dirty="0" smtClean="0"/>
              <a:t>特征</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F1</a:t>
            </a:r>
            <a:r>
              <a:rPr lang="zh-CN" altLang="en-US" dirty="0" smtClean="0"/>
              <a:t>表示只用关键点信息，</a:t>
            </a:r>
            <a:r>
              <a:rPr lang="en-US" altLang="zh-CN" dirty="0" smtClean="0"/>
              <a:t>F2</a:t>
            </a:r>
            <a:r>
              <a:rPr lang="zh-CN" altLang="en-US" dirty="0" smtClean="0"/>
              <a:t>表示结合关键点信息和背景信息，</a:t>
            </a:r>
            <a:r>
              <a:rPr lang="en-US" altLang="zh-CN" dirty="0" smtClean="0"/>
              <a:t>e</a:t>
            </a:r>
            <a:r>
              <a:rPr lang="zh-CN" altLang="en-US" dirty="0" smtClean="0"/>
              <a:t>表示加入了表情</a:t>
            </a:r>
            <a:r>
              <a:rPr lang="zh-CN" altLang="en-US" dirty="0" smtClean="0"/>
              <a:t>特征</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16</a:t>
            </a:fld>
            <a:endParaRPr lang="zh-CN" altLang="en-US"/>
          </a:p>
        </p:txBody>
      </p:sp>
    </p:spTree>
    <p:extLst>
      <p:ext uri="{BB962C8B-B14F-4D97-AF65-F5344CB8AC3E}">
        <p14:creationId xmlns:p14="http://schemas.microsoft.com/office/powerpoint/2010/main" val="29400278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17</a:t>
            </a:fld>
            <a:endParaRPr lang="zh-CN" altLang="en-US"/>
          </a:p>
        </p:txBody>
      </p:sp>
    </p:spTree>
    <p:extLst>
      <p:ext uri="{BB962C8B-B14F-4D97-AF65-F5344CB8AC3E}">
        <p14:creationId xmlns:p14="http://schemas.microsoft.com/office/powerpoint/2010/main" val="3810518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2</a:t>
            </a:fld>
            <a:endParaRPr lang="zh-CN" altLang="en-US"/>
          </a:p>
        </p:txBody>
      </p:sp>
    </p:spTree>
    <p:extLst>
      <p:ext uri="{BB962C8B-B14F-4D97-AF65-F5344CB8AC3E}">
        <p14:creationId xmlns:p14="http://schemas.microsoft.com/office/powerpoint/2010/main" val="1258646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3</a:t>
            </a:fld>
            <a:endParaRPr lang="zh-CN" altLang="en-US"/>
          </a:p>
        </p:txBody>
      </p:sp>
    </p:spTree>
    <p:extLst>
      <p:ext uri="{BB962C8B-B14F-4D97-AF65-F5344CB8AC3E}">
        <p14:creationId xmlns:p14="http://schemas.microsoft.com/office/powerpoint/2010/main" val="3475876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4</a:t>
            </a:fld>
            <a:endParaRPr lang="zh-CN" altLang="en-US"/>
          </a:p>
        </p:txBody>
      </p:sp>
    </p:spTree>
    <p:extLst>
      <p:ext uri="{BB962C8B-B14F-4D97-AF65-F5344CB8AC3E}">
        <p14:creationId xmlns:p14="http://schemas.microsoft.com/office/powerpoint/2010/main" val="1529531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5</a:t>
            </a:fld>
            <a:endParaRPr lang="zh-CN" altLang="en-US"/>
          </a:p>
        </p:txBody>
      </p:sp>
    </p:spTree>
    <p:extLst>
      <p:ext uri="{BB962C8B-B14F-4D97-AF65-F5344CB8AC3E}">
        <p14:creationId xmlns:p14="http://schemas.microsoft.com/office/powerpoint/2010/main" val="972695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6</a:t>
            </a:fld>
            <a:endParaRPr lang="zh-CN" altLang="en-US"/>
          </a:p>
        </p:txBody>
      </p:sp>
    </p:spTree>
    <p:extLst>
      <p:ext uri="{BB962C8B-B14F-4D97-AF65-F5344CB8AC3E}">
        <p14:creationId xmlns:p14="http://schemas.microsoft.com/office/powerpoint/2010/main" val="1520325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1</a:t>
            </a:r>
            <a:r>
              <a:rPr lang="en-US" altLang="zh-CN" dirty="0" smtClean="0"/>
              <a:t>.</a:t>
            </a:r>
            <a:r>
              <a:rPr lang="en-US" altLang="zh-CN" sz="1200" b="0" i="0" u="none" strike="noStrike" kern="1200" baseline="0" dirty="0" smtClean="0">
                <a:solidFill>
                  <a:schemeClr val="tx1"/>
                </a:solidFill>
                <a:latin typeface="+mn-lt"/>
                <a:ea typeface="+mn-ea"/>
                <a:cs typeface="+mn-cs"/>
              </a:rPr>
              <a:t> https://www.ngrams.info/</a:t>
            </a:r>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7</a:t>
            </a:fld>
            <a:endParaRPr lang="zh-CN" altLang="en-US"/>
          </a:p>
        </p:txBody>
      </p:sp>
    </p:spTree>
    <p:extLst>
      <p:ext uri="{BB962C8B-B14F-4D97-AF65-F5344CB8AC3E}">
        <p14:creationId xmlns:p14="http://schemas.microsoft.com/office/powerpoint/2010/main" val="24599563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8</a:t>
            </a:fld>
            <a:endParaRPr lang="zh-CN" altLang="en-US"/>
          </a:p>
        </p:txBody>
      </p:sp>
    </p:spTree>
    <p:extLst>
      <p:ext uri="{BB962C8B-B14F-4D97-AF65-F5344CB8AC3E}">
        <p14:creationId xmlns:p14="http://schemas.microsoft.com/office/powerpoint/2010/main" val="3385036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latin typeface="+mn-lt"/>
                <a:ea typeface="+mn-ea"/>
                <a:cs typeface="+mn-cs"/>
              </a:rPr>
              <a:t>视觉</a:t>
            </a:r>
            <a:r>
              <a:rPr lang="zh-CN" altLang="en-US" sz="1200" kern="1200" dirty="0" smtClean="0">
                <a:solidFill>
                  <a:schemeClr val="tx1"/>
                </a:solidFill>
                <a:latin typeface="+mn-lt"/>
                <a:ea typeface="+mn-ea"/>
                <a:cs typeface="+mn-cs"/>
              </a:rPr>
              <a:t>目标跟踪可定义为估计物体围绕一个场景运动时在图像平面中的轨迹，即一个跟踪系统给同一个视频中不同帧的跟踪目标分配相一致的标签。</a:t>
            </a:r>
          </a:p>
          <a:p>
            <a:endParaRPr lang="zh-CN" altLang="en-US" dirty="0"/>
          </a:p>
        </p:txBody>
      </p:sp>
      <p:sp>
        <p:nvSpPr>
          <p:cNvPr id="4" name="灯片编号占位符 3"/>
          <p:cNvSpPr>
            <a:spLocks noGrp="1"/>
          </p:cNvSpPr>
          <p:nvPr>
            <p:ph type="sldNum" sz="quarter" idx="10"/>
          </p:nvPr>
        </p:nvSpPr>
        <p:spPr/>
        <p:txBody>
          <a:bodyPr/>
          <a:lstStyle/>
          <a:p>
            <a:fld id="{54731117-0368-46E0-8A8E-B51B0CF0F1A9}" type="slidenum">
              <a:rPr lang="zh-CN" altLang="en-US" smtClean="0"/>
              <a:t>9</a:t>
            </a:fld>
            <a:endParaRPr lang="zh-CN" altLang="en-US"/>
          </a:p>
        </p:txBody>
      </p:sp>
    </p:spTree>
    <p:extLst>
      <p:ext uri="{BB962C8B-B14F-4D97-AF65-F5344CB8AC3E}">
        <p14:creationId xmlns:p14="http://schemas.microsoft.com/office/powerpoint/2010/main" val="1370169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62357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1778217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1261182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zh-CN" altLang="en-US" smtClean="0"/>
              <a:t>单击此处编辑母版标题样式</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89E181-4944-40AB-AAC5-38D83F328F1E}" type="slidenum">
              <a:rPr lang="zh-CN" altLang="en-US" smtClean="0"/>
              <a:t>‹#›</a:t>
            </a:fld>
            <a:endParaRPr lang="zh-CN" alt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30301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41506586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zh-CN" altLang="en-US" smtClean="0"/>
              <a:t>单击此处编辑母版标题样式</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3" name="Date Placeholder 2"/>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33999661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zh-CN" altLang="en-US" smtClean="0"/>
              <a:t>单击此处编辑母版标题样式</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3" name="Date Placeholder 2"/>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35846183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21606077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3949633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891487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1039191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1449468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913795" y="2912232"/>
            <a:ext cx="5107208" cy="287896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172200" y="2912232"/>
            <a:ext cx="5095357" cy="287896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2740758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30024602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1138144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15266722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90B569F5-F25B-4671-A5AC-B5E64DCB3283}" type="datetimeFigureOut">
              <a:rPr lang="zh-CN" altLang="en-US" smtClean="0"/>
              <a:t>2018/4/20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917880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0B569F5-F25B-4671-A5AC-B5E64DCB3283}" type="datetimeFigureOut">
              <a:rPr lang="zh-CN" altLang="en-US" smtClean="0"/>
              <a:t>2018/4/20</a:t>
            </a:fld>
            <a:endParaRPr lang="zh-CN" alt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EE89E181-4944-40AB-AAC5-38D83F328F1E}" type="slidenum">
              <a:rPr lang="zh-CN" altLang="en-US" smtClean="0"/>
              <a:t>‹#›</a:t>
            </a:fld>
            <a:endParaRPr lang="zh-CN" altLang="en-US"/>
          </a:p>
        </p:txBody>
      </p:sp>
    </p:spTree>
    <p:extLst>
      <p:ext uri="{BB962C8B-B14F-4D97-AF65-F5344CB8AC3E}">
        <p14:creationId xmlns:p14="http://schemas.microsoft.com/office/powerpoint/2010/main" val="4076760498"/>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gi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023730" y="1122363"/>
            <a:ext cx="10257183" cy="2387600"/>
          </a:xfrm>
        </p:spPr>
        <p:txBody>
          <a:bodyPr>
            <a:normAutofit fontScale="90000"/>
          </a:bodyPr>
          <a:lstStyle/>
          <a:p>
            <a:r>
              <a:rPr lang="en-US" altLang="zh-CN" b="0" cap="none" dirty="0" smtClean="0"/>
              <a:t>Human Action Adverb Recognition</a:t>
            </a:r>
            <a:r>
              <a:rPr lang="en-US" altLang="zh-CN" b="0" dirty="0" smtClean="0"/>
              <a:t>: </a:t>
            </a:r>
            <a:r>
              <a:rPr lang="en-US" altLang="zh-CN" b="0" dirty="0"/>
              <a:t>ADHA </a:t>
            </a:r>
            <a:r>
              <a:rPr lang="en-US" altLang="zh-CN" b="0" cap="none" dirty="0" smtClean="0"/>
              <a:t>Dataset And A Three-stream</a:t>
            </a:r>
            <a:br>
              <a:rPr lang="en-US" altLang="zh-CN" b="0" cap="none" dirty="0" smtClean="0"/>
            </a:br>
            <a:r>
              <a:rPr lang="en-US" altLang="zh-CN" b="0" cap="none" dirty="0" smtClean="0"/>
              <a:t>Hybrid Model</a:t>
            </a:r>
            <a:endParaRPr lang="zh-CN" altLang="en-US" cap="none" dirty="0"/>
          </a:p>
        </p:txBody>
      </p:sp>
      <p:sp>
        <p:nvSpPr>
          <p:cNvPr id="3" name="副标题 2"/>
          <p:cNvSpPr>
            <a:spLocks noGrp="1"/>
          </p:cNvSpPr>
          <p:nvPr>
            <p:ph type="subTitle" idx="1"/>
          </p:nvPr>
        </p:nvSpPr>
        <p:spPr/>
        <p:txBody>
          <a:bodyPr/>
          <a:lstStyle/>
          <a:p>
            <a:r>
              <a:rPr lang="en-US" altLang="zh-CN" dirty="0"/>
              <a:t>Shanghai Jiao Tong University</a:t>
            </a:r>
            <a:endParaRPr lang="zh-CN" altLang="en-US" dirty="0"/>
          </a:p>
        </p:txBody>
      </p:sp>
    </p:spTree>
    <p:extLst>
      <p:ext uri="{BB962C8B-B14F-4D97-AF65-F5344CB8AC3E}">
        <p14:creationId xmlns:p14="http://schemas.microsoft.com/office/powerpoint/2010/main" val="9264554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cap="none" dirty="0" smtClean="0"/>
              <a:t>Attention Mechanism</a:t>
            </a:r>
            <a:endParaRPr lang="zh-CN" altLang="en-US" cap="none" dirty="0"/>
          </a:p>
        </p:txBody>
      </p:sp>
      <mc:AlternateContent xmlns:mc="http://schemas.openxmlformats.org/markup-compatibility/2006" xmlns:a14="http://schemas.microsoft.com/office/drawing/2010/main">
        <mc:Choice Requires="a14">
          <p:sp>
            <p:nvSpPr>
              <p:cNvPr id="5" name="内容占位符 4"/>
              <p:cNvSpPr>
                <a:spLocks noGrp="1"/>
              </p:cNvSpPr>
              <p:nvPr>
                <p:ph idx="1"/>
              </p:nvPr>
            </p:nvSpPr>
            <p:spPr>
              <a:xfrm>
                <a:off x="456595" y="1808985"/>
                <a:ext cx="10353762" cy="3695136"/>
              </a:xfrm>
            </p:spPr>
            <p:txBody>
              <a:bodyPr>
                <a:normAutofit/>
              </a:bodyPr>
              <a:lstStyle/>
              <a:p>
                <a:r>
                  <a:rPr lang="en-US" altLang="zh-CN" sz="2400" dirty="0" smtClean="0"/>
                  <a:t>lower the brightness beyond </a:t>
                </a:r>
                <a:r>
                  <a:rPr lang="en-US" altLang="zh-CN" sz="2400" dirty="0"/>
                  <a:t>the </a:t>
                </a:r>
                <a:r>
                  <a:rPr lang="en-US" altLang="zh-CN" sz="2400" dirty="0" err="1"/>
                  <a:t>boundingbox</a:t>
                </a:r>
                <a:r>
                  <a:rPr lang="en-US" altLang="zh-CN" sz="2400" dirty="0" smtClean="0"/>
                  <a:t>    </a:t>
                </a:r>
              </a:p>
              <a:p>
                <a:r>
                  <a:rPr lang="en-US" altLang="zh-CN" sz="2400" dirty="0"/>
                  <a:t>smoothing </a:t>
                </a:r>
                <a:r>
                  <a:rPr lang="en-US" altLang="zh-CN" sz="2400" dirty="0" smtClean="0"/>
                  <a:t>process</a:t>
                </a:r>
                <a:r>
                  <a:rPr lang="zh-CN" altLang="en-US" sz="2400" dirty="0" smtClean="0"/>
                  <a:t>：</a:t>
                </a:r>
                <a:endParaRPr lang="en-US" altLang="zh-CN" sz="2400" dirty="0" smtClean="0"/>
              </a:p>
              <a:p>
                <a:pPr lvl="1"/>
                <a14:m>
                  <m:oMath xmlns:m="http://schemas.openxmlformats.org/officeDocument/2006/math">
                    <m:r>
                      <a:rPr lang="zh-CN" altLang="en-US" i="1" smtClean="0">
                        <a:latin typeface="Cambria Math" panose="02040503050406030204" pitchFamily="18" charset="0"/>
                      </a:rPr>
                      <m:t>𝜎</m:t>
                    </m:r>
                  </m:oMath>
                </a14:m>
                <a:r>
                  <a:rPr lang="zh-CN" altLang="en-US" dirty="0" smtClean="0"/>
                  <a:t>：</a:t>
                </a:r>
                <a:r>
                  <a:rPr lang="en-US" altLang="zh-CN" dirty="0" smtClean="0"/>
                  <a:t>the </a:t>
                </a:r>
                <a:r>
                  <a:rPr lang="en-US" altLang="zh-CN" dirty="0"/>
                  <a:t>value to lower the </a:t>
                </a:r>
                <a:r>
                  <a:rPr lang="en-US" altLang="zh-CN" dirty="0" smtClean="0"/>
                  <a:t>brightness</a:t>
                </a:r>
                <a:endParaRPr lang="en-US" altLang="zh-CN" dirty="0"/>
              </a:p>
              <a:p>
                <a:pPr lvl="1"/>
                <a:r>
                  <a:rPr lang="en-US" altLang="zh-CN" dirty="0" smtClean="0"/>
                  <a:t>B</a:t>
                </a:r>
                <a:r>
                  <a:rPr lang="zh-CN" altLang="en-US" dirty="0" smtClean="0"/>
                  <a:t>：</a:t>
                </a:r>
                <a:r>
                  <a:rPr lang="en-US" altLang="zh-CN" dirty="0" smtClean="0"/>
                  <a:t>the </a:t>
                </a:r>
                <a:r>
                  <a:rPr lang="en-US" altLang="zh-CN" dirty="0"/>
                  <a:t>attention </a:t>
                </a:r>
                <a:r>
                  <a:rPr lang="en-US" altLang="zh-CN" dirty="0" smtClean="0"/>
                  <a:t>area</a:t>
                </a:r>
              </a:p>
              <a:p>
                <a:pPr lvl="1"/>
                <a:r>
                  <a:rPr lang="en-US" altLang="zh-CN" dirty="0" smtClean="0"/>
                  <a:t>c</a:t>
                </a:r>
                <a:r>
                  <a:rPr lang="zh-CN" altLang="en-US" dirty="0" smtClean="0"/>
                  <a:t>：</a:t>
                </a:r>
                <a:r>
                  <a:rPr lang="en-US" altLang="zh-CN" dirty="0" smtClean="0"/>
                  <a:t>the </a:t>
                </a:r>
                <a:r>
                  <a:rPr lang="en-US" altLang="zh-CN" dirty="0"/>
                  <a:t>center of B </a:t>
                </a:r>
                <a:endParaRPr lang="en-US" altLang="zh-CN" dirty="0" smtClean="0"/>
              </a:p>
              <a:p>
                <a:pPr lvl="1"/>
                <a:r>
                  <a:rPr lang="en-US" altLang="zh-CN" dirty="0"/>
                  <a:t>a</a:t>
                </a:r>
                <a:r>
                  <a:rPr lang="zh-CN" altLang="en-US" dirty="0" smtClean="0"/>
                  <a:t>：</a:t>
                </a:r>
                <a:r>
                  <a:rPr lang="en-US" altLang="zh-CN" dirty="0" smtClean="0"/>
                  <a:t>the raw  value </a:t>
                </a:r>
                <a:r>
                  <a:rPr lang="en-US" altLang="zh-CN" dirty="0"/>
                  <a:t>of the point </a:t>
                </a:r>
                <a:r>
                  <a:rPr lang="en-US" altLang="zh-CN" dirty="0" smtClean="0"/>
                  <a:t>p</a:t>
                </a:r>
              </a:p>
              <a:p>
                <a:pPr lvl="1"/>
                <a:r>
                  <a:rPr lang="en-US" altLang="zh-CN" dirty="0" smtClean="0"/>
                  <a:t>then </a:t>
                </a:r>
                <a:r>
                  <a:rPr lang="en-US" altLang="zh-CN" dirty="0"/>
                  <a:t>the decayed value of p can be </a:t>
                </a:r>
                <a:r>
                  <a:rPr lang="en-US" altLang="zh-CN" dirty="0" smtClean="0"/>
                  <a:t>written as</a:t>
                </a:r>
              </a:p>
              <a:p>
                <a:pPr lvl="1"/>
                <a14:m>
                  <m:oMath xmlns:m="http://schemas.openxmlformats.org/officeDocument/2006/math">
                    <m:r>
                      <m:rPr>
                        <m:sty m:val="p"/>
                      </m:rPr>
                      <a:rPr lang="en-US" altLang="zh-CN" sz="2400" i="1" dirty="0" smtClean="0">
                        <a:latin typeface="Cambria Math" panose="02040503050406030204" pitchFamily="18" charset="0"/>
                      </a:rPr>
                      <m:t>M</m:t>
                    </m:r>
                    <m:r>
                      <m:rPr>
                        <m:sty m:val="p"/>
                      </m:rPr>
                      <a:rPr lang="en-US" altLang="zh-CN" sz="2400" i="1" dirty="0">
                        <a:latin typeface="Cambria Math" panose="02040503050406030204" pitchFamily="18" charset="0"/>
                      </a:rPr>
                      <m:t>ax</m:t>
                    </m:r>
                    <m:r>
                      <a:rPr lang="en-US" altLang="zh-CN" sz="2400" b="0" i="1" dirty="0" smtClean="0">
                        <a:latin typeface="Cambria Math" panose="02040503050406030204" pitchFamily="18" charset="0"/>
                      </a:rPr>
                      <m:t>(0,</m:t>
                    </m:r>
                    <m:r>
                      <a:rPr lang="en-US" altLang="zh-CN" sz="2400" b="0" i="1" dirty="0" smtClean="0">
                        <a:latin typeface="Cambria Math" panose="02040503050406030204" pitchFamily="18" charset="0"/>
                      </a:rPr>
                      <m:t>𝑎</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𝑝</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𝑐</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𝐼</m:t>
                    </m:r>
                    <m:r>
                      <a:rPr lang="en-US" altLang="zh-CN" sz="2400" b="0" i="1" dirty="0" smtClean="0">
                        <a:latin typeface="Cambria Math" panose="02040503050406030204" pitchFamily="18" charset="0"/>
                      </a:rPr>
                      <m:t>(</m:t>
                    </m:r>
                    <m:r>
                      <a:rPr lang="en-US" altLang="zh-CN" sz="2400" b="0" i="1" dirty="0" smtClean="0">
                        <a:latin typeface="Cambria Math" panose="02040503050406030204" pitchFamily="18" charset="0"/>
                      </a:rPr>
                      <m:t>𝑝</m:t>
                    </m:r>
                    <m:r>
                      <a:rPr lang="zh-CN" altLang="en-US" sz="2400" i="1" dirty="0">
                        <a:latin typeface="Cambria Math" panose="02040503050406030204" pitchFamily="18" charset="0"/>
                      </a:rPr>
                      <m:t>∉</m:t>
                    </m:r>
                    <m:r>
                      <a:rPr lang="en-US" altLang="zh-CN" sz="2400" b="0" i="1" dirty="0" smtClean="0">
                        <a:latin typeface="Cambria Math" panose="02040503050406030204" pitchFamily="18" charset="0"/>
                      </a:rPr>
                      <m:t>𝐵</m:t>
                    </m:r>
                    <m:r>
                      <a:rPr lang="en-US" altLang="zh-CN" sz="2400" b="0" i="1" dirty="0" smtClean="0">
                        <a:latin typeface="Cambria Math" panose="02040503050406030204" pitchFamily="18" charset="0"/>
                      </a:rPr>
                      <m:t>)×</m:t>
                    </m:r>
                    <m:r>
                      <a:rPr lang="zh-CN" altLang="en-US" sz="2400" b="0" i="1" dirty="0" smtClean="0">
                        <a:latin typeface="Cambria Math" panose="02040503050406030204" pitchFamily="18" charset="0"/>
                        <a:ea typeface="Cambria Math" panose="02040503050406030204" pitchFamily="18" charset="0"/>
                      </a:rPr>
                      <m:t>𝜎</m:t>
                    </m:r>
                    <m:r>
                      <a:rPr lang="en-US" altLang="zh-CN" sz="2400" b="0" i="1" dirty="0" smtClean="0">
                        <a:latin typeface="Cambria Math" panose="02040503050406030204" pitchFamily="18" charset="0"/>
                      </a:rPr>
                      <m:t>)</m:t>
                    </m:r>
                  </m:oMath>
                </a14:m>
                <a:endParaRPr lang="en-US" altLang="zh-CN" dirty="0"/>
              </a:p>
            </p:txBody>
          </p:sp>
        </mc:Choice>
        <mc:Fallback xmlns="">
          <p:sp>
            <p:nvSpPr>
              <p:cNvPr id="5" name="内容占位符 4"/>
              <p:cNvSpPr>
                <a:spLocks noGrp="1" noRot="1" noChangeAspect="1" noMove="1" noResize="1" noEditPoints="1" noAdjustHandles="1" noChangeArrowheads="1" noChangeShapeType="1" noTextEdit="1"/>
              </p:cNvSpPr>
              <p:nvPr>
                <p:ph idx="1"/>
              </p:nvPr>
            </p:nvSpPr>
            <p:spPr>
              <a:xfrm>
                <a:off x="456595" y="1808985"/>
                <a:ext cx="10353762" cy="3695136"/>
              </a:xfrm>
              <a:blipFill>
                <a:blip r:embed="rId3"/>
                <a:stretch>
                  <a:fillRect l="-883" t="-825"/>
                </a:stretch>
              </a:blipFill>
            </p:spPr>
            <p:txBody>
              <a:bodyPr/>
              <a:lstStyle/>
              <a:p>
                <a:r>
                  <a:rPr lang="zh-CN" altLang="en-US">
                    <a:noFill/>
                  </a:rPr>
                  <a:t> </a:t>
                </a:r>
              </a:p>
            </p:txBody>
          </p:sp>
        </mc:Fallback>
      </mc:AlternateContent>
      <p:pic>
        <p:nvPicPr>
          <p:cNvPr id="6" name="内容占位符 3"/>
          <p:cNvPicPr>
            <a:picLocks noChangeAspect="1"/>
          </p:cNvPicPr>
          <p:nvPr/>
        </p:nvPicPr>
        <p:blipFill rotWithShape="1">
          <a:blip r:embed="rId4">
            <a:extLst>
              <a:ext uri="{28A0092B-C50C-407E-A947-70E740481C1C}">
                <a14:useLocalDpi xmlns:a14="http://schemas.microsoft.com/office/drawing/2010/main" val="0"/>
              </a:ext>
            </a:extLst>
          </a:blip>
          <a:srcRect l="2522" t="2154" r="2463" b="2918"/>
          <a:stretch/>
        </p:blipFill>
        <p:spPr>
          <a:xfrm>
            <a:off x="6090675" y="2573874"/>
            <a:ext cx="5741581" cy="3221666"/>
          </a:xfrm>
          <a:prstGeom prst="rect">
            <a:avLst/>
          </a:prstGeom>
        </p:spPr>
      </p:pic>
    </p:spTree>
    <p:extLst>
      <p:ext uri="{BB962C8B-B14F-4D97-AF65-F5344CB8AC3E}">
        <p14:creationId xmlns:p14="http://schemas.microsoft.com/office/powerpoint/2010/main" val="19351392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0" cap="none" dirty="0" smtClean="0"/>
              <a:t>The Three-stream Hybrid Model</a:t>
            </a:r>
            <a:endParaRPr lang="zh-CN" altLang="en-US" cap="none" dirty="0"/>
          </a:p>
        </p:txBody>
      </p:sp>
      <p:pic>
        <p:nvPicPr>
          <p:cNvPr id="4" name="内容占位符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02363" y="1935921"/>
            <a:ext cx="7118992" cy="3936030"/>
          </a:xfrm>
        </p:spPr>
      </p:pic>
    </p:spTree>
    <p:extLst>
      <p:ext uri="{BB962C8B-B14F-4D97-AF65-F5344CB8AC3E}">
        <p14:creationId xmlns:p14="http://schemas.microsoft.com/office/powerpoint/2010/main" val="28206661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cap="none" dirty="0" smtClean="0"/>
              <a:t>Two-Stream Sub-Model</a:t>
            </a:r>
            <a:endParaRPr lang="zh-CN" altLang="en-US" cap="none" dirty="0"/>
          </a:p>
        </p:txBody>
      </p:sp>
      <p:sp>
        <p:nvSpPr>
          <p:cNvPr id="3" name="内容占位符 2"/>
          <p:cNvSpPr>
            <a:spLocks noGrp="1"/>
          </p:cNvSpPr>
          <p:nvPr>
            <p:ph idx="1"/>
          </p:nvPr>
        </p:nvSpPr>
        <p:spPr>
          <a:xfrm>
            <a:off x="913792" y="1702660"/>
            <a:ext cx="11079733" cy="3695136"/>
          </a:xfrm>
        </p:spPr>
        <p:txBody>
          <a:bodyPr>
            <a:normAutofit/>
          </a:bodyPr>
          <a:lstStyle/>
          <a:p>
            <a:r>
              <a:rPr lang="en-US" altLang="zh-CN" sz="2400" dirty="0"/>
              <a:t>spatial </a:t>
            </a:r>
            <a:r>
              <a:rPr lang="en-US" altLang="zh-CN" sz="2400" dirty="0" smtClean="0"/>
              <a:t>stream</a:t>
            </a:r>
            <a:r>
              <a:rPr lang="zh-CN" altLang="en-US" sz="2400" dirty="0" smtClean="0"/>
              <a:t>：</a:t>
            </a:r>
            <a:r>
              <a:rPr lang="en-US" altLang="zh-CN" dirty="0"/>
              <a:t> </a:t>
            </a:r>
            <a:r>
              <a:rPr lang="en-US" altLang="zh-CN" sz="2400" dirty="0" smtClean="0"/>
              <a:t>RGB </a:t>
            </a:r>
            <a:r>
              <a:rPr lang="en-US" altLang="zh-CN" sz="2400" dirty="0"/>
              <a:t>information</a:t>
            </a:r>
            <a:endParaRPr lang="en-US" altLang="zh-CN" sz="2400" dirty="0" smtClean="0"/>
          </a:p>
          <a:p>
            <a:r>
              <a:rPr lang="en-US" altLang="zh-CN" sz="2400" dirty="0" smtClean="0"/>
              <a:t>temporal(motion) stream</a:t>
            </a:r>
            <a:r>
              <a:rPr lang="zh-CN" altLang="en-US" sz="2400" dirty="0" smtClean="0"/>
              <a:t>：</a:t>
            </a:r>
            <a:r>
              <a:rPr lang="en-US" altLang="zh-CN" dirty="0" smtClean="0"/>
              <a:t> </a:t>
            </a:r>
            <a:r>
              <a:rPr lang="en-US" altLang="zh-CN" sz="2400" dirty="0"/>
              <a:t>optical flow </a:t>
            </a:r>
            <a:r>
              <a:rPr lang="en-US" altLang="zh-CN" sz="2400" dirty="0" smtClean="0"/>
              <a:t>information(</a:t>
            </a:r>
            <a:r>
              <a:rPr lang="en-US" altLang="zh-CN" dirty="0" smtClean="0"/>
              <a:t>Gunnar </a:t>
            </a:r>
            <a:r>
              <a:rPr lang="en-US" altLang="zh-CN" dirty="0" err="1" smtClean="0"/>
              <a:t>Farneback</a:t>
            </a:r>
            <a:r>
              <a:rPr lang="en-US" altLang="zh-CN" dirty="0" smtClean="0"/>
              <a:t> algorithm</a:t>
            </a:r>
            <a:r>
              <a:rPr lang="en-US" altLang="zh-CN" sz="2400" dirty="0" smtClean="0"/>
              <a:t>)</a:t>
            </a:r>
            <a:endParaRPr lang="zh-CN" altLang="en-US" sz="2400" dirty="0"/>
          </a:p>
        </p:txBody>
      </p:sp>
      <p:pic>
        <p:nvPicPr>
          <p:cNvPr id="4" name="图片 3"/>
          <p:cNvPicPr>
            <a:picLocks noChangeAspect="1"/>
          </p:cNvPicPr>
          <p:nvPr/>
        </p:nvPicPr>
        <p:blipFill>
          <a:blip r:embed="rId3"/>
          <a:stretch>
            <a:fillRect/>
          </a:stretch>
        </p:blipFill>
        <p:spPr>
          <a:xfrm>
            <a:off x="942124" y="2919868"/>
            <a:ext cx="10297102" cy="3570988"/>
          </a:xfrm>
          <a:prstGeom prst="rect">
            <a:avLst/>
          </a:prstGeom>
        </p:spPr>
      </p:pic>
    </p:spTree>
    <p:extLst>
      <p:ext uri="{BB962C8B-B14F-4D97-AF65-F5344CB8AC3E}">
        <p14:creationId xmlns:p14="http://schemas.microsoft.com/office/powerpoint/2010/main" val="28079458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cap="none" dirty="0" smtClean="0"/>
              <a:t>Pose Based LSTM Sub-model </a:t>
            </a:r>
            <a:r>
              <a:rPr lang="en-US" altLang="zh-CN" dirty="0" smtClean="0"/>
              <a:t>(</a:t>
            </a:r>
            <a:r>
              <a:rPr lang="en-US" altLang="zh-CN" dirty="0"/>
              <a:t>PBLSTM)</a:t>
            </a:r>
            <a:endParaRPr lang="zh-CN" altLang="en-US" dirty="0"/>
          </a:p>
        </p:txBody>
      </p:sp>
      <p:sp>
        <p:nvSpPr>
          <p:cNvPr id="3" name="内容占位符 2"/>
          <p:cNvSpPr>
            <a:spLocks noGrp="1"/>
          </p:cNvSpPr>
          <p:nvPr>
            <p:ph idx="1"/>
          </p:nvPr>
        </p:nvSpPr>
        <p:spPr>
          <a:xfrm>
            <a:off x="593691" y="1808984"/>
            <a:ext cx="10353762" cy="3695136"/>
          </a:xfrm>
        </p:spPr>
        <p:txBody>
          <a:bodyPr/>
          <a:lstStyle/>
          <a:p>
            <a:r>
              <a:rPr lang="en-US" altLang="zh-CN" dirty="0" err="1" smtClean="0"/>
              <a:t>AlphaPose</a:t>
            </a:r>
            <a:r>
              <a:rPr lang="zh-CN" altLang="en-US" dirty="0" smtClean="0"/>
              <a:t>： </a:t>
            </a:r>
            <a:r>
              <a:rPr lang="en-US" altLang="zh-CN" dirty="0" smtClean="0"/>
              <a:t>multi-person </a:t>
            </a:r>
            <a:r>
              <a:rPr lang="en-US" altLang="zh-CN" dirty="0"/>
              <a:t>2D pose estimation</a:t>
            </a:r>
            <a:r>
              <a:rPr lang="zh-CN" altLang="en-US" dirty="0" smtClean="0"/>
              <a:t> </a:t>
            </a:r>
            <a:endParaRPr lang="en-US" altLang="zh-CN" dirty="0" smtClean="0"/>
          </a:p>
          <a:p>
            <a:r>
              <a:rPr lang="en-US" altLang="zh-CN" dirty="0" smtClean="0"/>
              <a:t>inceptionV3</a:t>
            </a:r>
            <a:r>
              <a:rPr lang="zh-CN" altLang="en-US" dirty="0" smtClean="0"/>
              <a:t>：</a:t>
            </a:r>
            <a:r>
              <a:rPr lang="en-US" altLang="zh-CN" dirty="0"/>
              <a:t>extract the feature maps </a:t>
            </a:r>
            <a:r>
              <a:rPr lang="en-US" altLang="zh-CN" dirty="0" smtClean="0"/>
              <a:t>of </a:t>
            </a:r>
          </a:p>
          <a:p>
            <a:pPr marL="0" indent="0">
              <a:buNone/>
            </a:pPr>
            <a:r>
              <a:rPr lang="en-US" altLang="zh-CN" dirty="0"/>
              <a:t> </a:t>
            </a:r>
            <a:r>
              <a:rPr lang="en-US" altLang="zh-CN" dirty="0" smtClean="0"/>
              <a:t>  the </a:t>
            </a:r>
            <a:r>
              <a:rPr lang="en-US" altLang="zh-CN" dirty="0"/>
              <a:t>poses and </a:t>
            </a:r>
            <a:r>
              <a:rPr lang="en-US" altLang="zh-CN" dirty="0" smtClean="0"/>
              <a:t>get </a:t>
            </a:r>
            <a:r>
              <a:rPr lang="en-US" altLang="zh-CN" dirty="0"/>
              <a:t>temporal </a:t>
            </a:r>
            <a:r>
              <a:rPr lang="en-US" altLang="zh-CN" dirty="0" smtClean="0"/>
              <a:t>irrelevant </a:t>
            </a:r>
          </a:p>
          <a:p>
            <a:pPr marL="0" indent="0">
              <a:buNone/>
            </a:pPr>
            <a:r>
              <a:rPr lang="en-US" altLang="zh-CN" dirty="0"/>
              <a:t> </a:t>
            </a:r>
            <a:r>
              <a:rPr lang="en-US" altLang="zh-CN" dirty="0" smtClean="0"/>
              <a:t>  features </a:t>
            </a:r>
            <a:r>
              <a:rPr lang="en-US" altLang="zh-CN" dirty="0"/>
              <a:t>of each </a:t>
            </a:r>
            <a:r>
              <a:rPr lang="en-US" altLang="zh-CN" dirty="0" smtClean="0"/>
              <a:t>frame</a:t>
            </a:r>
          </a:p>
          <a:p>
            <a:r>
              <a:rPr lang="en-US" altLang="zh-CN" dirty="0" smtClean="0"/>
              <a:t>LSTM</a:t>
            </a:r>
            <a:r>
              <a:rPr lang="zh-CN" altLang="en-US" dirty="0" smtClean="0"/>
              <a:t>：</a:t>
            </a:r>
            <a:r>
              <a:rPr lang="en-US" altLang="zh-CN" dirty="0"/>
              <a:t> obtain global features </a:t>
            </a:r>
            <a:endParaRPr lang="en-US" altLang="zh-CN" dirty="0" smtClean="0"/>
          </a:p>
          <a:p>
            <a:pPr marL="0" indent="0">
              <a:buNone/>
            </a:pPr>
            <a:r>
              <a:rPr lang="en-US" altLang="zh-CN" dirty="0"/>
              <a:t> </a:t>
            </a:r>
            <a:r>
              <a:rPr lang="en-US" altLang="zh-CN" dirty="0" smtClean="0"/>
              <a:t>  &amp; </a:t>
            </a:r>
            <a:r>
              <a:rPr lang="en-US" altLang="zh-CN" dirty="0"/>
              <a:t>do the recognition</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0572" y="2293235"/>
            <a:ext cx="6240674" cy="3695136"/>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3691" y="2422909"/>
            <a:ext cx="6096110" cy="3438525"/>
          </a:xfrm>
          <a:prstGeom prst="rect">
            <a:avLst/>
          </a:prstGeom>
        </p:spPr>
      </p:pic>
    </p:spTree>
    <p:extLst>
      <p:ext uri="{BB962C8B-B14F-4D97-AF65-F5344CB8AC3E}">
        <p14:creationId xmlns:p14="http://schemas.microsoft.com/office/powerpoint/2010/main" val="109830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0" cap="none" dirty="0" smtClean="0"/>
              <a:t>Using Expression Knowledge &amp; Fusion </a:t>
            </a:r>
            <a:r>
              <a:rPr lang="en-US" altLang="zh-CN" b="0" cap="none" dirty="0"/>
              <a:t>the Sub Models</a:t>
            </a:r>
            <a:endParaRPr lang="zh-CN" altLang="en-US" cap="none" dirty="0"/>
          </a:p>
        </p:txBody>
      </p:sp>
      <p:sp>
        <p:nvSpPr>
          <p:cNvPr id="3" name="内容占位符 2"/>
          <p:cNvSpPr>
            <a:spLocks noGrp="1"/>
          </p:cNvSpPr>
          <p:nvPr>
            <p:ph idx="1"/>
          </p:nvPr>
        </p:nvSpPr>
        <p:spPr>
          <a:xfrm>
            <a:off x="913795" y="2234288"/>
            <a:ext cx="10353762" cy="3695136"/>
          </a:xfrm>
        </p:spPr>
        <p:txBody>
          <a:bodyPr>
            <a:normAutofit/>
          </a:bodyPr>
          <a:lstStyle/>
          <a:p>
            <a:r>
              <a:rPr lang="en-US" altLang="zh-CN" sz="2400" dirty="0" smtClean="0"/>
              <a:t>Expression</a:t>
            </a:r>
            <a:r>
              <a:rPr lang="zh-CN" altLang="en-US" sz="2400" dirty="0" smtClean="0"/>
              <a:t>：</a:t>
            </a:r>
            <a:r>
              <a:rPr lang="en-US" altLang="zh-CN" dirty="0" smtClean="0"/>
              <a:t>Video-Based </a:t>
            </a:r>
            <a:r>
              <a:rPr lang="en-US" altLang="zh-CN" dirty="0"/>
              <a:t>Emotion Recognition using CNN-RNN and C3D Hybrid </a:t>
            </a:r>
            <a:r>
              <a:rPr lang="en-US" altLang="zh-CN" dirty="0" smtClean="0"/>
              <a:t>Networks</a:t>
            </a:r>
            <a:r>
              <a:rPr lang="en-US" altLang="zh-CN" dirty="0"/>
              <a:t> </a:t>
            </a:r>
            <a:r>
              <a:rPr lang="en-US" altLang="zh-CN" dirty="0" smtClean="0"/>
              <a:t>(EmotiW2016)</a:t>
            </a:r>
            <a:endParaRPr lang="zh-CN" altLang="en-US" dirty="0"/>
          </a:p>
          <a:p>
            <a:r>
              <a:rPr lang="en-US" altLang="zh-CN" sz="2400" dirty="0" smtClean="0"/>
              <a:t>Fusion</a:t>
            </a:r>
            <a:r>
              <a:rPr lang="zh-CN" altLang="en-US" sz="2400" dirty="0" smtClean="0"/>
              <a:t>：</a:t>
            </a:r>
            <a:r>
              <a:rPr lang="en-US" altLang="zh-CN" dirty="0"/>
              <a:t> </a:t>
            </a:r>
            <a:endParaRPr lang="en-US" altLang="zh-CN" dirty="0" smtClean="0"/>
          </a:p>
          <a:p>
            <a:pPr lvl="1"/>
            <a:r>
              <a:rPr lang="en-US" altLang="zh-CN" sz="2000" dirty="0" smtClean="0"/>
              <a:t>choose </a:t>
            </a:r>
            <a:r>
              <a:rPr lang="en-US" altLang="zh-CN" sz="2000" dirty="0"/>
              <a:t>the best settings of each sub model </a:t>
            </a:r>
            <a:r>
              <a:rPr lang="en-US" altLang="zh-CN" sz="2000" dirty="0" smtClean="0"/>
              <a:t>&amp; </a:t>
            </a:r>
            <a:r>
              <a:rPr lang="en-US" altLang="zh-CN" sz="2000" dirty="0"/>
              <a:t>add the expression features </a:t>
            </a:r>
            <a:endParaRPr lang="en-US" altLang="zh-CN" sz="2000" dirty="0" smtClean="0"/>
          </a:p>
          <a:p>
            <a:pPr lvl="1"/>
            <a:r>
              <a:rPr lang="en-US" altLang="zh-CN" sz="2000" dirty="0" smtClean="0"/>
              <a:t>use </a:t>
            </a:r>
            <a:r>
              <a:rPr lang="en-US" altLang="zh-CN" sz="2000" dirty="0"/>
              <a:t>average polling method </a:t>
            </a:r>
            <a:r>
              <a:rPr lang="en-US" altLang="zh-CN" sz="2000" dirty="0" smtClean="0"/>
              <a:t>to finally </a:t>
            </a:r>
            <a:r>
              <a:rPr lang="en-US" altLang="zh-CN" sz="2000" dirty="0"/>
              <a:t>fuse </a:t>
            </a:r>
            <a:r>
              <a:rPr lang="en-US" altLang="zh-CN" sz="2000" dirty="0" smtClean="0"/>
              <a:t>them</a:t>
            </a:r>
            <a:endParaRPr lang="en-US" altLang="zh-CN" sz="2000" dirty="0"/>
          </a:p>
        </p:txBody>
      </p:sp>
    </p:spTree>
    <p:extLst>
      <p:ext uri="{BB962C8B-B14F-4D97-AF65-F5344CB8AC3E}">
        <p14:creationId xmlns:p14="http://schemas.microsoft.com/office/powerpoint/2010/main" val="28624694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3600" cap="none" dirty="0" smtClean="0"/>
              <a:t>Experiment Setup</a:t>
            </a:r>
            <a:endParaRPr lang="zh-CN" altLang="en-US" cap="none" dirty="0"/>
          </a:p>
        </p:txBody>
      </p:sp>
      <p:sp>
        <p:nvSpPr>
          <p:cNvPr id="3" name="内容占位符 2"/>
          <p:cNvSpPr>
            <a:spLocks noGrp="1"/>
          </p:cNvSpPr>
          <p:nvPr>
            <p:ph idx="1"/>
          </p:nvPr>
        </p:nvSpPr>
        <p:spPr>
          <a:xfrm>
            <a:off x="913795" y="1787719"/>
            <a:ext cx="10353762" cy="4453592"/>
          </a:xfrm>
        </p:spPr>
        <p:txBody>
          <a:bodyPr>
            <a:normAutofit lnSpcReduction="10000"/>
          </a:bodyPr>
          <a:lstStyle/>
          <a:p>
            <a:r>
              <a:rPr lang="en-US" altLang="zh-CN" sz="2400" dirty="0"/>
              <a:t>Metric </a:t>
            </a:r>
            <a:r>
              <a:rPr lang="zh-CN" altLang="en-US" sz="2400" dirty="0" smtClean="0"/>
              <a:t>：</a:t>
            </a:r>
            <a:endParaRPr lang="en-US" altLang="zh-CN" sz="2400" dirty="0" smtClean="0"/>
          </a:p>
          <a:p>
            <a:pPr lvl="1"/>
            <a:r>
              <a:rPr lang="en-US" altLang="zh-CN" sz="2200" dirty="0" smtClean="0"/>
              <a:t>mean </a:t>
            </a:r>
            <a:r>
              <a:rPr lang="en-US" altLang="zh-CN" sz="2200" dirty="0"/>
              <a:t>average precision (</a:t>
            </a:r>
            <a:r>
              <a:rPr lang="en-US" altLang="zh-CN" sz="2200" dirty="0" err="1"/>
              <a:t>mAP</a:t>
            </a:r>
            <a:r>
              <a:rPr lang="en-US" altLang="zh-CN" sz="2200" dirty="0"/>
              <a:t>) </a:t>
            </a:r>
            <a:endParaRPr lang="en-US" altLang="zh-CN" sz="2200" dirty="0" smtClean="0"/>
          </a:p>
          <a:p>
            <a:pPr lvl="1"/>
            <a:r>
              <a:rPr lang="en-US" altLang="zh-CN" sz="2200" dirty="0" err="1" smtClean="0"/>
              <a:t>Hit@k</a:t>
            </a:r>
            <a:endParaRPr lang="en-US" altLang="zh-CN" sz="2200" dirty="0" smtClean="0"/>
          </a:p>
          <a:p>
            <a:r>
              <a:rPr lang="en-US" altLang="zh-CN" sz="2400" dirty="0" smtClean="0"/>
              <a:t>Evaluation</a:t>
            </a:r>
            <a:r>
              <a:rPr lang="zh-CN" altLang="en-US" sz="2400" dirty="0" smtClean="0"/>
              <a:t>：</a:t>
            </a:r>
            <a:endParaRPr lang="en-US" altLang="zh-CN" sz="2400" dirty="0" smtClean="0"/>
          </a:p>
          <a:p>
            <a:pPr lvl="1"/>
            <a:r>
              <a:rPr lang="en-US" altLang="zh-CN" sz="2000" dirty="0"/>
              <a:t>If the person in the </a:t>
            </a:r>
            <a:r>
              <a:rPr lang="en-US" altLang="zh-CN" sz="2000" dirty="0" err="1"/>
              <a:t>boundingbox</a:t>
            </a:r>
            <a:r>
              <a:rPr lang="en-US" altLang="zh-CN" sz="2000" dirty="0"/>
              <a:t> is doing </a:t>
            </a:r>
            <a:r>
              <a:rPr lang="en-US" altLang="zh-CN" sz="2000" dirty="0" smtClean="0"/>
              <a:t>the specific </a:t>
            </a:r>
            <a:r>
              <a:rPr lang="en-US" altLang="zh-CN" sz="2000" dirty="0"/>
              <a:t>action and the </a:t>
            </a:r>
            <a:r>
              <a:rPr lang="en-US" altLang="zh-CN" sz="2000" dirty="0" smtClean="0"/>
              <a:t>action matches </a:t>
            </a:r>
            <a:r>
              <a:rPr lang="en-US" altLang="zh-CN" sz="2000" dirty="0"/>
              <a:t>the features of </a:t>
            </a:r>
            <a:r>
              <a:rPr lang="en-US" altLang="zh-CN" sz="2000" dirty="0" smtClean="0"/>
              <a:t>one candidate </a:t>
            </a:r>
            <a:r>
              <a:rPr lang="en-US" altLang="zh-CN" sz="2000" dirty="0"/>
              <a:t>adverb, then, this is a positive sample. If not, </a:t>
            </a:r>
            <a:r>
              <a:rPr lang="en-US" altLang="zh-CN" sz="2000" dirty="0" smtClean="0"/>
              <a:t>then this </a:t>
            </a:r>
            <a:r>
              <a:rPr lang="en-US" altLang="zh-CN" sz="2000" dirty="0"/>
              <a:t>is a negative sample for that adverb</a:t>
            </a:r>
            <a:r>
              <a:rPr lang="en-US" altLang="zh-CN" sz="2000" dirty="0" smtClean="0"/>
              <a:t>.</a:t>
            </a:r>
          </a:p>
          <a:p>
            <a:pPr lvl="1"/>
            <a:r>
              <a:rPr lang="en-US" altLang="zh-CN" sz="2000" dirty="0"/>
              <a:t>80% of the dataset as training set and the </a:t>
            </a:r>
            <a:r>
              <a:rPr lang="en-US" altLang="zh-CN" sz="2000" dirty="0" smtClean="0"/>
              <a:t>remaining as </a:t>
            </a:r>
            <a:r>
              <a:rPr lang="en-US" altLang="zh-CN" sz="2000" dirty="0"/>
              <a:t>test </a:t>
            </a:r>
            <a:r>
              <a:rPr lang="en-US" altLang="zh-CN" sz="2000" dirty="0" smtClean="0"/>
              <a:t>set</a:t>
            </a:r>
          </a:p>
          <a:p>
            <a:pPr lvl="1"/>
            <a:r>
              <a:rPr lang="en-US" altLang="zh-CN" sz="2000" dirty="0" smtClean="0"/>
              <a:t>2 tasks</a:t>
            </a:r>
            <a:r>
              <a:rPr lang="zh-CN" altLang="en-US" sz="2000" dirty="0" smtClean="0"/>
              <a:t>：</a:t>
            </a:r>
            <a:r>
              <a:rPr lang="en-US" altLang="zh-CN" sz="2000" dirty="0"/>
              <a:t>one is given a video then recognizing the </a:t>
            </a:r>
            <a:r>
              <a:rPr lang="en-US" altLang="zh-CN" sz="2000" dirty="0" smtClean="0"/>
              <a:t>action and </a:t>
            </a:r>
            <a:r>
              <a:rPr lang="en-US" altLang="zh-CN" sz="2000" dirty="0"/>
              <a:t>adverbs (task 1); the other is given a video and its </a:t>
            </a:r>
            <a:r>
              <a:rPr lang="en-US" altLang="zh-CN" sz="2000" dirty="0" smtClean="0"/>
              <a:t>action categories </a:t>
            </a:r>
            <a:r>
              <a:rPr lang="en-US" altLang="zh-CN" sz="2000" dirty="0"/>
              <a:t>then recognizing the adverbs (task 2)</a:t>
            </a:r>
          </a:p>
          <a:p>
            <a:pPr lvl="2"/>
            <a:endParaRPr lang="zh-CN" altLang="en-US" sz="1800" dirty="0"/>
          </a:p>
        </p:txBody>
      </p:sp>
    </p:spTree>
    <p:extLst>
      <p:ext uri="{BB962C8B-B14F-4D97-AF65-F5344CB8AC3E}">
        <p14:creationId xmlns:p14="http://schemas.microsoft.com/office/powerpoint/2010/main" val="83592015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0" cap="none" dirty="0" smtClean="0"/>
              <a:t>Result and Discussion(1)</a:t>
            </a:r>
            <a:endParaRPr lang="zh-CN" altLang="en-US" cap="none"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233" y="2064166"/>
            <a:ext cx="5651171" cy="2481392"/>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4021" y="2064166"/>
            <a:ext cx="5410090" cy="2449109"/>
          </a:xfrm>
          <a:prstGeom prst="rect">
            <a:avLst/>
          </a:prstGeom>
        </p:spPr>
      </p:pic>
      <p:sp>
        <p:nvSpPr>
          <p:cNvPr id="7" name="文本框 6"/>
          <p:cNvSpPr txBox="1"/>
          <p:nvPr/>
        </p:nvSpPr>
        <p:spPr>
          <a:xfrm>
            <a:off x="1094548" y="4986670"/>
            <a:ext cx="3488084" cy="369332"/>
          </a:xfrm>
          <a:prstGeom prst="rect">
            <a:avLst/>
          </a:prstGeom>
          <a:noFill/>
        </p:spPr>
        <p:txBody>
          <a:bodyPr wrap="square" rtlCol="0">
            <a:spAutoFit/>
          </a:bodyPr>
          <a:lstStyle/>
          <a:p>
            <a:r>
              <a:rPr lang="en-US" altLang="zh-CN" dirty="0"/>
              <a:t>Two-stream Model results</a:t>
            </a:r>
            <a:endParaRPr lang="zh-CN" altLang="en-US" dirty="0"/>
          </a:p>
        </p:txBody>
      </p:sp>
      <p:sp>
        <p:nvSpPr>
          <p:cNvPr id="8" name="文本框 7"/>
          <p:cNvSpPr txBox="1"/>
          <p:nvPr/>
        </p:nvSpPr>
        <p:spPr>
          <a:xfrm>
            <a:off x="8123274" y="4986670"/>
            <a:ext cx="2764465" cy="369332"/>
          </a:xfrm>
          <a:prstGeom prst="rect">
            <a:avLst/>
          </a:prstGeom>
          <a:noFill/>
        </p:spPr>
        <p:txBody>
          <a:bodyPr wrap="square" rtlCol="0">
            <a:spAutoFit/>
          </a:bodyPr>
          <a:lstStyle/>
          <a:p>
            <a:r>
              <a:rPr lang="en-US" altLang="zh-CN" dirty="0"/>
              <a:t>PBLSTM results</a:t>
            </a:r>
            <a:endParaRPr lang="zh-CN" altLang="en-US" dirty="0"/>
          </a:p>
        </p:txBody>
      </p:sp>
    </p:spTree>
    <p:extLst>
      <p:ext uri="{BB962C8B-B14F-4D97-AF65-F5344CB8AC3E}">
        <p14:creationId xmlns:p14="http://schemas.microsoft.com/office/powerpoint/2010/main" val="35767222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03163" y="205436"/>
            <a:ext cx="10353761" cy="1326321"/>
          </a:xfrm>
        </p:spPr>
        <p:txBody>
          <a:bodyPr/>
          <a:lstStyle/>
          <a:p>
            <a:r>
              <a:rPr lang="en-US" altLang="zh-CN" b="0" cap="none" dirty="0"/>
              <a:t>Result and </a:t>
            </a:r>
            <a:r>
              <a:rPr lang="en-US" altLang="zh-CN" b="0" cap="none" dirty="0" smtClean="0"/>
              <a:t>Discussion(2)</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7169" y="1400383"/>
            <a:ext cx="6309722" cy="1412486"/>
          </a:xfrm>
          <a:prstGeom prst="rect">
            <a:avLst/>
          </a:prstGeom>
        </p:spPr>
      </p:pic>
      <p:sp>
        <p:nvSpPr>
          <p:cNvPr id="5" name="文本框 4"/>
          <p:cNvSpPr txBox="1"/>
          <p:nvPr/>
        </p:nvSpPr>
        <p:spPr>
          <a:xfrm>
            <a:off x="4242390" y="2987749"/>
            <a:ext cx="3381153" cy="369332"/>
          </a:xfrm>
          <a:prstGeom prst="rect">
            <a:avLst/>
          </a:prstGeom>
          <a:noFill/>
        </p:spPr>
        <p:txBody>
          <a:bodyPr wrap="square" rtlCol="0">
            <a:spAutoFit/>
          </a:bodyPr>
          <a:lstStyle/>
          <a:p>
            <a:r>
              <a:rPr lang="en-US" altLang="zh-CN" dirty="0"/>
              <a:t>Hybrid models results</a:t>
            </a:r>
            <a:endParaRPr lang="zh-CN" altLang="en-US" dirty="0"/>
          </a:p>
        </p:txBody>
      </p:sp>
      <p:pic>
        <p:nvPicPr>
          <p:cNvPr id="6" name="图片 5"/>
          <p:cNvPicPr>
            <a:picLocks noChangeAspect="1"/>
          </p:cNvPicPr>
          <p:nvPr/>
        </p:nvPicPr>
        <p:blipFill>
          <a:blip r:embed="rId4"/>
          <a:stretch>
            <a:fillRect/>
          </a:stretch>
        </p:blipFill>
        <p:spPr>
          <a:xfrm>
            <a:off x="2597169" y="3467507"/>
            <a:ext cx="6324600" cy="2562225"/>
          </a:xfrm>
          <a:prstGeom prst="rect">
            <a:avLst/>
          </a:prstGeom>
        </p:spPr>
      </p:pic>
      <p:sp>
        <p:nvSpPr>
          <p:cNvPr id="7" name="文本框 6"/>
          <p:cNvSpPr txBox="1"/>
          <p:nvPr/>
        </p:nvSpPr>
        <p:spPr>
          <a:xfrm>
            <a:off x="3466214" y="6140158"/>
            <a:ext cx="5625676" cy="369332"/>
          </a:xfrm>
          <a:prstGeom prst="rect">
            <a:avLst/>
          </a:prstGeom>
          <a:noFill/>
        </p:spPr>
        <p:txBody>
          <a:bodyPr wrap="square" rtlCol="0">
            <a:spAutoFit/>
          </a:bodyPr>
          <a:lstStyle/>
          <a:p>
            <a:r>
              <a:rPr lang="en-US" altLang="zh-CN"/>
              <a:t>Results with and without human correction</a:t>
            </a:r>
            <a:endParaRPr lang="zh-CN" altLang="en-US" dirty="0"/>
          </a:p>
        </p:txBody>
      </p:sp>
    </p:spTree>
    <p:extLst>
      <p:ext uri="{BB962C8B-B14F-4D97-AF65-F5344CB8AC3E}">
        <p14:creationId xmlns:p14="http://schemas.microsoft.com/office/powerpoint/2010/main" val="11561013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0" cap="none" dirty="0" smtClean="0"/>
              <a:t>Conclusions</a:t>
            </a:r>
            <a:endParaRPr lang="zh-CN" altLang="en-US" cap="none" dirty="0"/>
          </a:p>
        </p:txBody>
      </p:sp>
      <p:sp>
        <p:nvSpPr>
          <p:cNvPr id="3" name="内容占位符 2"/>
          <p:cNvSpPr>
            <a:spLocks noGrp="1"/>
          </p:cNvSpPr>
          <p:nvPr>
            <p:ph idx="1"/>
          </p:nvPr>
        </p:nvSpPr>
        <p:spPr/>
        <p:txBody>
          <a:bodyPr>
            <a:normAutofit/>
          </a:bodyPr>
          <a:lstStyle/>
          <a:p>
            <a:r>
              <a:rPr lang="en-US" altLang="zh-CN" sz="2400" dirty="0"/>
              <a:t>We established the first benchmark for recognizing </a:t>
            </a:r>
            <a:r>
              <a:rPr lang="en-US" altLang="zh-CN" sz="2400" dirty="0" smtClean="0"/>
              <a:t>human action </a:t>
            </a:r>
            <a:r>
              <a:rPr lang="en-US" altLang="zh-CN" sz="2400" dirty="0"/>
              <a:t>adverbs: </a:t>
            </a:r>
            <a:r>
              <a:rPr lang="en-US" altLang="zh-CN" sz="2400" dirty="0" smtClean="0"/>
              <a:t>ADHA</a:t>
            </a:r>
            <a:r>
              <a:rPr lang="en-US" altLang="zh-CN" sz="2400" dirty="0"/>
              <a:t>.</a:t>
            </a:r>
            <a:endParaRPr lang="en-US" altLang="zh-CN" sz="2400" dirty="0" smtClean="0"/>
          </a:p>
          <a:p>
            <a:r>
              <a:rPr lang="en-US" altLang="zh-CN" sz="2400" dirty="0"/>
              <a:t>With ADHA, we benchmarked several </a:t>
            </a:r>
            <a:r>
              <a:rPr lang="en-US" altLang="zh-CN" sz="2400" dirty="0" smtClean="0"/>
              <a:t>outstanding action </a:t>
            </a:r>
            <a:r>
              <a:rPr lang="en-US" altLang="zh-CN" sz="2400" dirty="0"/>
              <a:t>recognition models</a:t>
            </a:r>
            <a:r>
              <a:rPr lang="en-US" altLang="zh-CN" sz="2400" dirty="0" smtClean="0"/>
              <a:t>.</a:t>
            </a:r>
          </a:p>
          <a:p>
            <a:r>
              <a:rPr lang="en-US" altLang="zh-CN" sz="2400" dirty="0"/>
              <a:t>Moreover, </a:t>
            </a:r>
            <a:r>
              <a:rPr lang="en-US" altLang="zh-CN" sz="2400" dirty="0" smtClean="0"/>
              <a:t>we propose </a:t>
            </a:r>
            <a:r>
              <a:rPr lang="en-US" altLang="zh-CN" sz="2400" dirty="0"/>
              <a:t>a hybrid model using RGB, optical flow, pose </a:t>
            </a:r>
            <a:r>
              <a:rPr lang="en-US" altLang="zh-CN" sz="2400" dirty="0" smtClean="0"/>
              <a:t>and expression knowledge.</a:t>
            </a:r>
            <a:endParaRPr lang="zh-CN" altLang="en-US" sz="2400" dirty="0"/>
          </a:p>
        </p:txBody>
      </p:sp>
    </p:spTree>
    <p:extLst>
      <p:ext uri="{BB962C8B-B14F-4D97-AF65-F5344CB8AC3E}">
        <p14:creationId xmlns:p14="http://schemas.microsoft.com/office/powerpoint/2010/main" val="1182706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964920" y="2967335"/>
            <a:ext cx="2262159" cy="923330"/>
          </a:xfrm>
          <a:prstGeom prst="rect">
            <a:avLst/>
          </a:prstGeom>
          <a:noFill/>
        </p:spPr>
        <p:txBody>
          <a:bodyPr wrap="none" lIns="91440" tIns="45720" rIns="91440" bIns="45720">
            <a:spAutoFit/>
          </a:bodyPr>
          <a:lstStyle/>
          <a:p>
            <a:pPr algn="ctr"/>
            <a:r>
              <a:rPr lang="zh-CN" altLang="en-US" sz="5400" dirty="0" smtClean="0">
                <a:ln w="0"/>
                <a:effectLst>
                  <a:outerShdw blurRad="38100" dist="19050" dir="2700000" algn="tl" rotWithShape="0">
                    <a:schemeClr val="dk1">
                      <a:alpha val="40000"/>
                    </a:schemeClr>
                  </a:outerShdw>
                </a:effectLst>
              </a:rPr>
              <a:t>谢谢！</a:t>
            </a:r>
            <a:endParaRPr lang="zh-CN" altLang="en-US" sz="54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2718913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cap="none" dirty="0" smtClean="0"/>
              <a:t>Content</a:t>
            </a:r>
            <a:endParaRPr lang="zh-CN" altLang="en-US" cap="none" dirty="0"/>
          </a:p>
        </p:txBody>
      </p:sp>
      <p:sp>
        <p:nvSpPr>
          <p:cNvPr id="3" name="内容占位符 2"/>
          <p:cNvSpPr>
            <a:spLocks noGrp="1"/>
          </p:cNvSpPr>
          <p:nvPr>
            <p:ph idx="1"/>
          </p:nvPr>
        </p:nvSpPr>
        <p:spPr/>
        <p:txBody>
          <a:bodyPr/>
          <a:lstStyle/>
          <a:p>
            <a:r>
              <a:rPr lang="en-US" altLang="zh-CN" dirty="0" smtClean="0"/>
              <a:t>Introduction</a:t>
            </a:r>
          </a:p>
          <a:p>
            <a:r>
              <a:rPr lang="en-US" altLang="zh-CN" dirty="0" smtClean="0"/>
              <a:t>ADHA dataset</a:t>
            </a:r>
          </a:p>
          <a:p>
            <a:r>
              <a:rPr lang="en-US" altLang="zh-CN" dirty="0"/>
              <a:t>Three-stream Hybrid </a:t>
            </a:r>
            <a:r>
              <a:rPr lang="en-US" altLang="zh-CN" dirty="0" smtClean="0"/>
              <a:t>Model</a:t>
            </a:r>
          </a:p>
          <a:p>
            <a:r>
              <a:rPr lang="en-US" altLang="zh-CN" dirty="0" smtClean="0"/>
              <a:t>Experiments</a:t>
            </a:r>
          </a:p>
          <a:p>
            <a:r>
              <a:rPr lang="en-US" altLang="zh-CN" dirty="0"/>
              <a:t>Conclusions</a:t>
            </a:r>
            <a:endParaRPr lang="zh-CN" altLang="en-US" dirty="0"/>
          </a:p>
        </p:txBody>
      </p:sp>
    </p:spTree>
    <p:extLst>
      <p:ext uri="{BB962C8B-B14F-4D97-AF65-F5344CB8AC3E}">
        <p14:creationId xmlns:p14="http://schemas.microsoft.com/office/powerpoint/2010/main" val="4394545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cap="none" dirty="0" smtClean="0"/>
              <a:t>Introduction</a:t>
            </a:r>
            <a:endParaRPr lang="zh-CN" altLang="en-US" cap="none" dirty="0"/>
          </a:p>
        </p:txBody>
      </p:sp>
      <p:sp>
        <p:nvSpPr>
          <p:cNvPr id="3" name="内容占位符 2"/>
          <p:cNvSpPr>
            <a:spLocks noGrp="1"/>
          </p:cNvSpPr>
          <p:nvPr>
            <p:ph idx="1"/>
          </p:nvPr>
        </p:nvSpPr>
        <p:spPr/>
        <p:txBody>
          <a:bodyPr>
            <a:normAutofit/>
          </a:bodyPr>
          <a:lstStyle/>
          <a:p>
            <a:r>
              <a:rPr lang="en-US" altLang="zh-CN" sz="2400" dirty="0" smtClean="0"/>
              <a:t>Object detection/recognition (noun)</a:t>
            </a:r>
          </a:p>
          <a:p>
            <a:r>
              <a:rPr lang="en-US" altLang="zh-CN" sz="2400" dirty="0" smtClean="0"/>
              <a:t>Action recognition (verb)</a:t>
            </a:r>
          </a:p>
          <a:p>
            <a:r>
              <a:rPr lang="en-US" altLang="zh-CN" sz="2400" dirty="0" smtClean="0"/>
              <a:t>Attribute learning (adjective)</a:t>
            </a:r>
          </a:p>
          <a:p>
            <a:r>
              <a:rPr lang="en-US" altLang="zh-CN" sz="3200" dirty="0"/>
              <a:t>Adverb</a:t>
            </a:r>
            <a:endParaRPr lang="en-US" altLang="zh-CN" sz="3200" dirty="0" smtClean="0"/>
          </a:p>
          <a:p>
            <a:endParaRPr lang="zh-CN" altLang="en-US" sz="2800" dirty="0"/>
          </a:p>
        </p:txBody>
      </p:sp>
    </p:spTree>
    <p:extLst>
      <p:ext uri="{BB962C8B-B14F-4D97-AF65-F5344CB8AC3E}">
        <p14:creationId xmlns:p14="http://schemas.microsoft.com/office/powerpoint/2010/main" val="26375372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0" cap="none" dirty="0" smtClean="0"/>
              <a:t>Contribution</a:t>
            </a:r>
            <a:endParaRPr lang="zh-CN" altLang="en-US" cap="none" dirty="0"/>
          </a:p>
        </p:txBody>
      </p:sp>
      <p:sp>
        <p:nvSpPr>
          <p:cNvPr id="3" name="内容占位符 2"/>
          <p:cNvSpPr>
            <a:spLocks noGrp="1"/>
          </p:cNvSpPr>
          <p:nvPr>
            <p:ph idx="1"/>
          </p:nvPr>
        </p:nvSpPr>
        <p:spPr/>
        <p:txBody>
          <a:bodyPr>
            <a:normAutofit/>
          </a:bodyPr>
          <a:lstStyle/>
          <a:p>
            <a:r>
              <a:rPr lang="en-US" altLang="zh-CN" sz="2400" dirty="0"/>
              <a:t>Adverbs </a:t>
            </a:r>
            <a:r>
              <a:rPr lang="en-US" altLang="zh-CN" sz="2400" dirty="0" smtClean="0"/>
              <a:t>Describing Human Actions</a:t>
            </a:r>
            <a:r>
              <a:rPr lang="en-US" altLang="zh-CN" sz="2400" dirty="0"/>
              <a:t> </a:t>
            </a:r>
            <a:r>
              <a:rPr lang="en-US" altLang="zh-CN" sz="2400" dirty="0" smtClean="0"/>
              <a:t>(ADHA) Dataset</a:t>
            </a:r>
          </a:p>
          <a:p>
            <a:pPr lvl="1"/>
            <a:r>
              <a:rPr lang="en-US" altLang="zh-CN" dirty="0" smtClean="0"/>
              <a:t>11 </a:t>
            </a:r>
            <a:r>
              <a:rPr lang="en-US" altLang="zh-CN" dirty="0"/>
              <a:t>distinct human </a:t>
            </a:r>
            <a:r>
              <a:rPr lang="en-US" altLang="zh-CN" dirty="0" smtClean="0"/>
              <a:t>action adverbs (HAAs) </a:t>
            </a:r>
            <a:r>
              <a:rPr lang="en-US" altLang="zh-CN" dirty="0"/>
              <a:t>per </a:t>
            </a:r>
            <a:r>
              <a:rPr lang="en-US" altLang="zh-CN" dirty="0" smtClean="0"/>
              <a:t>action</a:t>
            </a:r>
          </a:p>
          <a:p>
            <a:pPr lvl="1"/>
            <a:r>
              <a:rPr lang="en-US" altLang="zh-CN" dirty="0"/>
              <a:t>adverb </a:t>
            </a:r>
            <a:r>
              <a:rPr lang="en-US" altLang="zh-CN" dirty="0" smtClean="0"/>
              <a:t>categories based </a:t>
            </a:r>
            <a:r>
              <a:rPr lang="en-US" altLang="zh-CN" dirty="0"/>
              <a:t>on semantics rather than </a:t>
            </a:r>
            <a:r>
              <a:rPr lang="en-US" altLang="zh-CN" dirty="0" smtClean="0"/>
              <a:t>words</a:t>
            </a:r>
          </a:p>
          <a:p>
            <a:pPr lvl="1"/>
            <a:r>
              <a:rPr lang="en-US" altLang="zh-CN" dirty="0" smtClean="0"/>
              <a:t>multi-labeled</a:t>
            </a:r>
          </a:p>
          <a:p>
            <a:pPr lvl="1"/>
            <a:r>
              <a:rPr lang="en-US" altLang="zh-CN" dirty="0"/>
              <a:t>each </a:t>
            </a:r>
            <a:r>
              <a:rPr lang="en-US" altLang="zh-CN" dirty="0" smtClean="0"/>
              <a:t>video </a:t>
            </a:r>
            <a:r>
              <a:rPr lang="en-US" altLang="zh-CN" dirty="0"/>
              <a:t>labeled by three </a:t>
            </a:r>
            <a:r>
              <a:rPr lang="en-US" altLang="zh-CN" dirty="0" smtClean="0"/>
              <a:t>annotators</a:t>
            </a:r>
            <a:endParaRPr lang="zh-CN" altLang="en-US" dirty="0"/>
          </a:p>
        </p:txBody>
      </p:sp>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t="3172" b="-1"/>
          <a:stretch/>
        </p:blipFill>
        <p:spPr>
          <a:xfrm>
            <a:off x="652078" y="4646427"/>
            <a:ext cx="10615478" cy="1304915"/>
          </a:xfrm>
          <a:prstGeom prst="rect">
            <a:avLst/>
          </a:prstGeom>
        </p:spPr>
      </p:pic>
    </p:spTree>
    <p:extLst>
      <p:ext uri="{BB962C8B-B14F-4D97-AF65-F5344CB8AC3E}">
        <p14:creationId xmlns:p14="http://schemas.microsoft.com/office/powerpoint/2010/main" val="15510995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0" cap="none" dirty="0"/>
              <a:t>Contribution</a:t>
            </a:r>
            <a:endParaRPr lang="zh-CN" altLang="en-US" dirty="0"/>
          </a:p>
        </p:txBody>
      </p:sp>
      <p:sp>
        <p:nvSpPr>
          <p:cNvPr id="3" name="内容占位符 2"/>
          <p:cNvSpPr>
            <a:spLocks noGrp="1"/>
          </p:cNvSpPr>
          <p:nvPr>
            <p:ph idx="1"/>
          </p:nvPr>
        </p:nvSpPr>
        <p:spPr/>
        <p:txBody>
          <a:bodyPr>
            <a:normAutofit/>
          </a:bodyPr>
          <a:lstStyle/>
          <a:p>
            <a:r>
              <a:rPr lang="en-US" altLang="zh-CN" sz="2400" dirty="0"/>
              <a:t>benchmark </a:t>
            </a:r>
            <a:r>
              <a:rPr lang="en-US" altLang="zh-CN" sz="2400" dirty="0" smtClean="0"/>
              <a:t>several current </a:t>
            </a:r>
            <a:r>
              <a:rPr lang="en-US" altLang="zh-CN" sz="2400" dirty="0"/>
              <a:t>action recognition, pose estimation, and image </a:t>
            </a:r>
            <a:r>
              <a:rPr lang="en-US" altLang="zh-CN" sz="2400" dirty="0" smtClean="0"/>
              <a:t>captioning models </a:t>
            </a:r>
            <a:r>
              <a:rPr lang="en-US" altLang="zh-CN" sz="2400" dirty="0"/>
              <a:t>on </a:t>
            </a:r>
            <a:r>
              <a:rPr lang="en-US" altLang="zh-CN" sz="2400" dirty="0" smtClean="0"/>
              <a:t>ADHA</a:t>
            </a:r>
          </a:p>
          <a:p>
            <a:endParaRPr lang="en-US" altLang="zh-CN" sz="2400" dirty="0"/>
          </a:p>
          <a:p>
            <a:r>
              <a:rPr lang="en-US" altLang="zh-CN" sz="2400" dirty="0"/>
              <a:t>propose a hybrid </a:t>
            </a:r>
            <a:r>
              <a:rPr lang="en-US" altLang="zh-CN" sz="2400" dirty="0" smtClean="0"/>
              <a:t>model using </a:t>
            </a:r>
            <a:r>
              <a:rPr lang="en-US" altLang="zh-CN" sz="2400" dirty="0"/>
              <a:t>pose, expression, optical flow and RGB information</a:t>
            </a:r>
            <a:endParaRPr lang="zh-CN" altLang="en-US" sz="2800"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7462" y="2234287"/>
            <a:ext cx="8416127" cy="3556913"/>
          </a:xfrm>
          <a:prstGeom prst="rect">
            <a:avLst/>
          </a:prstGeom>
        </p:spPr>
      </p:pic>
    </p:spTree>
    <p:extLst>
      <p:ext uri="{BB962C8B-B14F-4D97-AF65-F5344CB8AC3E}">
        <p14:creationId xmlns:p14="http://schemas.microsoft.com/office/powerpoint/2010/main" val="1869528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0" cap="none" dirty="0" smtClean="0"/>
              <a:t>Constructing</a:t>
            </a:r>
            <a:r>
              <a:rPr lang="en-US" altLang="zh-CN" b="0" dirty="0" smtClean="0"/>
              <a:t> </a:t>
            </a:r>
            <a:r>
              <a:rPr lang="en-US" altLang="zh-CN" b="0" dirty="0"/>
              <a:t>ADHA</a:t>
            </a:r>
            <a:endParaRPr lang="zh-CN" altLang="en-US" dirty="0"/>
          </a:p>
        </p:txBody>
      </p:sp>
      <p:sp>
        <p:nvSpPr>
          <p:cNvPr id="3" name="内容占位符 2"/>
          <p:cNvSpPr>
            <a:spLocks noGrp="1"/>
          </p:cNvSpPr>
          <p:nvPr>
            <p:ph idx="1"/>
          </p:nvPr>
        </p:nvSpPr>
        <p:spPr/>
        <p:txBody>
          <a:bodyPr>
            <a:normAutofit/>
          </a:bodyPr>
          <a:lstStyle/>
          <a:p>
            <a:r>
              <a:rPr lang="en-US" altLang="zh-CN" sz="2400" dirty="0"/>
              <a:t>Action </a:t>
            </a:r>
            <a:r>
              <a:rPr lang="en-US" altLang="zh-CN" sz="2400" dirty="0" smtClean="0"/>
              <a:t>Collection</a:t>
            </a:r>
          </a:p>
          <a:p>
            <a:pPr lvl="1"/>
            <a:r>
              <a:rPr lang="en-US" altLang="zh-CN" sz="2000" dirty="0" smtClean="0"/>
              <a:t>previous </a:t>
            </a:r>
            <a:r>
              <a:rPr lang="en-US" altLang="zh-CN" sz="2000" dirty="0"/>
              <a:t>action </a:t>
            </a:r>
            <a:r>
              <a:rPr lang="en-US" altLang="zh-CN" sz="2000" dirty="0" smtClean="0"/>
              <a:t>dataset(eg:</a:t>
            </a:r>
            <a:r>
              <a:rPr lang="en-US" altLang="zh-CN" dirty="0">
                <a:effectLst/>
              </a:rPr>
              <a:t>UCF101</a:t>
            </a:r>
            <a:r>
              <a:rPr lang="en-US" altLang="zh-CN" sz="2000" dirty="0" smtClean="0"/>
              <a:t>) </a:t>
            </a:r>
            <a:r>
              <a:rPr lang="zh-CN" altLang="en-US" sz="2000" dirty="0" smtClean="0"/>
              <a:t>→ </a:t>
            </a:r>
            <a:r>
              <a:rPr lang="en-US" altLang="zh-CN" sz="2000" dirty="0"/>
              <a:t>remove adverb-needless </a:t>
            </a:r>
            <a:r>
              <a:rPr lang="en-US" altLang="zh-CN" sz="2000" dirty="0" smtClean="0"/>
              <a:t>actions</a:t>
            </a:r>
          </a:p>
          <a:p>
            <a:pPr lvl="1"/>
            <a:r>
              <a:rPr lang="en-US" altLang="zh-CN" sz="2000" dirty="0"/>
              <a:t>rank </a:t>
            </a:r>
            <a:r>
              <a:rPr lang="en-US" altLang="zh-CN" sz="2000" dirty="0" smtClean="0"/>
              <a:t>action categories </a:t>
            </a:r>
            <a:r>
              <a:rPr lang="en-US" altLang="zh-CN" sz="2000" dirty="0"/>
              <a:t>by the percentage of being described by </a:t>
            </a:r>
            <a:r>
              <a:rPr lang="en-US" altLang="zh-CN" sz="2000" dirty="0" smtClean="0"/>
              <a:t>at least </a:t>
            </a:r>
            <a:r>
              <a:rPr lang="en-US" altLang="zh-CN" sz="2000" dirty="0"/>
              <a:t>one </a:t>
            </a:r>
            <a:r>
              <a:rPr lang="en-US" altLang="zh-CN" sz="2000" dirty="0" smtClean="0"/>
              <a:t>adverb</a:t>
            </a:r>
          </a:p>
          <a:p>
            <a:pPr lvl="1"/>
            <a:r>
              <a:rPr lang="en-US" altLang="zh-CN" sz="2000" dirty="0" smtClean="0"/>
              <a:t>choose top </a:t>
            </a:r>
            <a:r>
              <a:rPr lang="en-US" altLang="zh-CN" sz="2000" dirty="0"/>
              <a:t>32 actions in the </a:t>
            </a:r>
            <a:r>
              <a:rPr lang="en-US" altLang="zh-CN" sz="2000" dirty="0" smtClean="0"/>
              <a:t>shortlist</a:t>
            </a:r>
          </a:p>
          <a:p>
            <a:pPr lvl="1"/>
            <a:r>
              <a:rPr lang="en-US" altLang="zh-CN" dirty="0" smtClean="0"/>
              <a:t>{brush </a:t>
            </a:r>
            <a:r>
              <a:rPr lang="en-US" altLang="zh-CN" dirty="0"/>
              <a:t>hair, chew, clap, </a:t>
            </a:r>
            <a:r>
              <a:rPr lang="en-US" altLang="zh-CN" dirty="0" smtClean="0"/>
              <a:t>climb stairs</a:t>
            </a:r>
            <a:r>
              <a:rPr lang="en-US" altLang="zh-CN" dirty="0"/>
              <a:t>, dive, draw sword, drink, eat, fall floor, hit, hug, </a:t>
            </a:r>
            <a:r>
              <a:rPr lang="en-US" altLang="zh-CN" dirty="0" smtClean="0"/>
              <a:t>kick, kiss</a:t>
            </a:r>
            <a:r>
              <a:rPr lang="en-US" altLang="zh-CN" dirty="0"/>
              <a:t>, pick, pour, </a:t>
            </a:r>
            <a:r>
              <a:rPr lang="en-US" altLang="zh-CN" dirty="0" err="1"/>
              <a:t>pullup</a:t>
            </a:r>
            <a:r>
              <a:rPr lang="en-US" altLang="zh-CN" dirty="0"/>
              <a:t>, punch, push, run, shake </a:t>
            </a:r>
            <a:r>
              <a:rPr lang="en-US" altLang="zh-CN" dirty="0" smtClean="0"/>
              <a:t>hands, shoot </a:t>
            </a:r>
            <a:r>
              <a:rPr lang="en-US" altLang="zh-CN" dirty="0"/>
              <a:t>bow, shoot gun, sit, smoke, stand, swing </a:t>
            </a:r>
            <a:r>
              <a:rPr lang="en-US" altLang="zh-CN" dirty="0" smtClean="0"/>
              <a:t>baseball, sword</a:t>
            </a:r>
            <a:r>
              <a:rPr lang="en-US" altLang="zh-CN" dirty="0"/>
              <a:t>, sword exercise, talk, throw, walk, </a:t>
            </a:r>
            <a:r>
              <a:rPr lang="en-US" altLang="zh-CN" dirty="0" smtClean="0"/>
              <a:t>wave}</a:t>
            </a:r>
            <a:endParaRPr lang="en-US" altLang="zh-CN" sz="4600" dirty="0"/>
          </a:p>
          <a:p>
            <a:pPr lvl="2"/>
            <a:endParaRPr lang="en-US" altLang="zh-CN" sz="1800" dirty="0" smtClean="0"/>
          </a:p>
        </p:txBody>
      </p:sp>
    </p:spTree>
    <p:extLst>
      <p:ext uri="{BB962C8B-B14F-4D97-AF65-F5344CB8AC3E}">
        <p14:creationId xmlns:p14="http://schemas.microsoft.com/office/powerpoint/2010/main" val="192901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56325" y="1500640"/>
            <a:ext cx="10353762" cy="3560457"/>
          </a:xfrm>
        </p:spPr>
        <p:txBody>
          <a:bodyPr>
            <a:normAutofit lnSpcReduction="10000"/>
          </a:bodyPr>
          <a:lstStyle/>
          <a:p>
            <a:r>
              <a:rPr lang="en-US" altLang="zh-CN" sz="2400" dirty="0"/>
              <a:t>Adverb </a:t>
            </a:r>
            <a:r>
              <a:rPr lang="en-US" altLang="zh-CN" sz="2400" dirty="0" smtClean="0"/>
              <a:t>Collection</a:t>
            </a:r>
          </a:p>
          <a:p>
            <a:pPr lvl="1"/>
            <a:r>
              <a:rPr lang="en-US" altLang="zh-CN" sz="2000" dirty="0"/>
              <a:t>Corpus of Contemporary American English (COCA</a:t>
            </a:r>
            <a:r>
              <a:rPr lang="en-US" altLang="zh-CN" sz="2000" dirty="0" smtClean="0"/>
              <a:t>)</a:t>
            </a:r>
          </a:p>
          <a:p>
            <a:pPr lvl="1"/>
            <a:r>
              <a:rPr lang="en-US" altLang="zh-CN" sz="2000" dirty="0" smtClean="0"/>
              <a:t>choose 113 </a:t>
            </a:r>
            <a:r>
              <a:rPr lang="en-US" altLang="zh-CN" sz="2000" dirty="0"/>
              <a:t>adverbs                                               </a:t>
            </a:r>
            <a:r>
              <a:rPr lang="en-US" altLang="zh-CN" sz="2000" dirty="0" smtClean="0"/>
              <a:t>51 adverbs </a:t>
            </a:r>
            <a:r>
              <a:rPr lang="en-US" altLang="zh-CN" sz="2000" dirty="0"/>
              <a:t>left</a:t>
            </a:r>
            <a:endParaRPr lang="en-US" altLang="zh-CN" sz="2000" dirty="0" smtClean="0"/>
          </a:p>
          <a:p>
            <a:pPr lvl="1"/>
            <a:r>
              <a:rPr lang="en-US" altLang="zh-CN" sz="2000" dirty="0" smtClean="0"/>
              <a:t>user study</a:t>
            </a:r>
            <a:r>
              <a:rPr lang="zh-CN" altLang="en-US" sz="2000" dirty="0" smtClean="0"/>
              <a:t>：</a:t>
            </a:r>
            <a:r>
              <a:rPr lang="en-US" altLang="zh-CN" sz="2000" dirty="0" smtClean="0"/>
              <a:t>adverb set cover 98% of </a:t>
            </a:r>
            <a:r>
              <a:rPr lang="en-US" altLang="zh-CN" sz="2000" dirty="0"/>
              <a:t>what they want to express about the </a:t>
            </a:r>
            <a:r>
              <a:rPr lang="en-US" altLang="zh-CN" sz="2000" dirty="0" smtClean="0"/>
              <a:t>video</a:t>
            </a:r>
          </a:p>
          <a:p>
            <a:pPr lvl="1"/>
            <a:endParaRPr lang="en-US" altLang="zh-CN" sz="2000" dirty="0" smtClean="0"/>
          </a:p>
          <a:p>
            <a:r>
              <a:rPr lang="en-US" altLang="zh-CN" sz="2400" dirty="0"/>
              <a:t>Adverb-action Pair </a:t>
            </a:r>
            <a:r>
              <a:rPr lang="en-US" altLang="zh-CN" sz="2400" dirty="0" smtClean="0"/>
              <a:t>Collection</a:t>
            </a:r>
          </a:p>
          <a:p>
            <a:pPr lvl="1"/>
            <a:r>
              <a:rPr lang="en-US" altLang="zh-CN" sz="2000" dirty="0"/>
              <a:t>N-gram </a:t>
            </a:r>
            <a:r>
              <a:rPr lang="en-US" altLang="zh-CN" sz="2000" dirty="0" smtClean="0"/>
              <a:t>data</a:t>
            </a:r>
            <a:r>
              <a:rPr lang="en-US" altLang="zh-CN" sz="2000" baseline="30000" dirty="0" smtClean="0"/>
              <a:t>1</a:t>
            </a:r>
            <a:r>
              <a:rPr lang="en-US" altLang="zh-CN" dirty="0"/>
              <a:t> </a:t>
            </a:r>
            <a:r>
              <a:rPr lang="en-US" altLang="zh-CN" dirty="0" smtClean="0"/>
              <a:t>                        </a:t>
            </a:r>
            <a:r>
              <a:rPr lang="en-US" altLang="zh-CN" sz="2000" dirty="0" smtClean="0"/>
              <a:t>candidates</a:t>
            </a:r>
            <a:endParaRPr lang="en-US" altLang="zh-CN" sz="2400" dirty="0" smtClean="0"/>
          </a:p>
          <a:p>
            <a:pPr lvl="1"/>
            <a:r>
              <a:rPr lang="en-US" altLang="zh-CN" sz="2000" dirty="0"/>
              <a:t>350 adverb-action pairs</a:t>
            </a:r>
            <a:endParaRPr lang="en-US" altLang="zh-CN" sz="3200" dirty="0" smtClean="0"/>
          </a:p>
        </p:txBody>
      </p:sp>
      <p:cxnSp>
        <p:nvCxnSpPr>
          <p:cNvPr id="5" name="直接箭头连接符 4"/>
          <p:cNvCxnSpPr/>
          <p:nvPr/>
        </p:nvCxnSpPr>
        <p:spPr>
          <a:xfrm>
            <a:off x="4157330" y="2700669"/>
            <a:ext cx="277509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4494591" y="2331337"/>
            <a:ext cx="2100575" cy="369332"/>
          </a:xfrm>
          <a:prstGeom prst="rect">
            <a:avLst/>
          </a:prstGeom>
          <a:noFill/>
        </p:spPr>
        <p:txBody>
          <a:bodyPr wrap="none" rtlCol="0">
            <a:spAutoFit/>
          </a:bodyPr>
          <a:lstStyle/>
          <a:p>
            <a:r>
              <a:rPr lang="en-US" altLang="zh-CN" dirty="0" smtClean="0"/>
              <a:t>remove synonyms</a:t>
            </a:r>
            <a:endParaRPr lang="zh-CN" altLang="en-US" dirty="0"/>
          </a:p>
        </p:txBody>
      </p:sp>
      <p:cxnSp>
        <p:nvCxnSpPr>
          <p:cNvPr id="7" name="直接箭头连接符 6"/>
          <p:cNvCxnSpPr/>
          <p:nvPr/>
        </p:nvCxnSpPr>
        <p:spPr>
          <a:xfrm flipV="1">
            <a:off x="3342167" y="4306186"/>
            <a:ext cx="1346791" cy="141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98081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0" cap="none" dirty="0" smtClean="0"/>
              <a:t>Video Collection and Annotation</a:t>
            </a:r>
            <a:endParaRPr lang="zh-CN" altLang="en-US" cap="none" dirty="0"/>
          </a:p>
        </p:txBody>
      </p:sp>
      <p:sp>
        <p:nvSpPr>
          <p:cNvPr id="3" name="内容占位符 2"/>
          <p:cNvSpPr>
            <a:spLocks noGrp="1"/>
          </p:cNvSpPr>
          <p:nvPr>
            <p:ph idx="1"/>
          </p:nvPr>
        </p:nvSpPr>
        <p:spPr/>
        <p:txBody>
          <a:bodyPr>
            <a:normAutofit/>
          </a:bodyPr>
          <a:lstStyle/>
          <a:p>
            <a:r>
              <a:rPr lang="en-US" altLang="zh-CN" sz="2400" dirty="0"/>
              <a:t>Video </a:t>
            </a:r>
            <a:r>
              <a:rPr lang="en-US" altLang="zh-CN" sz="2400" dirty="0" smtClean="0"/>
              <a:t>Collection</a:t>
            </a:r>
            <a:r>
              <a:rPr lang="zh-CN" altLang="en-US" sz="2400" dirty="0" smtClean="0"/>
              <a:t>：</a:t>
            </a:r>
            <a:r>
              <a:rPr lang="en-US" altLang="zh-CN" dirty="0"/>
              <a:t>YouTube </a:t>
            </a:r>
            <a:r>
              <a:rPr lang="en-US" altLang="zh-CN" dirty="0" smtClean="0"/>
              <a:t>+ </a:t>
            </a:r>
            <a:r>
              <a:rPr lang="en-US" altLang="zh-CN" dirty="0"/>
              <a:t>existing action </a:t>
            </a:r>
            <a:r>
              <a:rPr lang="en-US" altLang="zh-CN" dirty="0" smtClean="0"/>
              <a:t>datasets</a:t>
            </a:r>
          </a:p>
          <a:p>
            <a:r>
              <a:rPr lang="en-US" altLang="zh-CN" sz="2400" dirty="0"/>
              <a:t>Human Instance </a:t>
            </a:r>
            <a:r>
              <a:rPr lang="en-US" altLang="zh-CN" sz="2400" dirty="0" smtClean="0"/>
              <a:t>Annotation</a:t>
            </a:r>
            <a:r>
              <a:rPr lang="zh-CN" altLang="en-US" sz="2400" dirty="0" smtClean="0"/>
              <a:t>：</a:t>
            </a:r>
            <a:r>
              <a:rPr lang="en-US" altLang="zh-CN" dirty="0" smtClean="0"/>
              <a:t> </a:t>
            </a:r>
            <a:r>
              <a:rPr lang="en-US" altLang="zh-CN" dirty="0"/>
              <a:t>semi-automatic </a:t>
            </a:r>
            <a:r>
              <a:rPr lang="en-US" altLang="zh-CN" dirty="0" smtClean="0"/>
              <a:t>annotation framework</a:t>
            </a:r>
            <a:endParaRPr lang="zh-CN" altLang="en-US" sz="2800"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7986" y="3389231"/>
            <a:ext cx="4855045" cy="2401969"/>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427" y="1717842"/>
            <a:ext cx="9652496" cy="4451579"/>
          </a:xfrm>
          <a:prstGeom prst="rect">
            <a:avLst/>
          </a:prstGeom>
        </p:spPr>
      </p:pic>
      <p:pic>
        <p:nvPicPr>
          <p:cNvPr id="7" name="图片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9071" y="1762294"/>
            <a:ext cx="9982713" cy="4362674"/>
          </a:xfrm>
          <a:prstGeom prst="rect">
            <a:avLst/>
          </a:prstGeom>
        </p:spPr>
      </p:pic>
    </p:spTree>
    <p:extLst>
      <p:ext uri="{BB962C8B-B14F-4D97-AF65-F5344CB8AC3E}">
        <p14:creationId xmlns:p14="http://schemas.microsoft.com/office/powerpoint/2010/main" val="73691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4"/>
                                        </p:tgtEl>
                                      </p:cBhvr>
                                    </p:animEffect>
                                    <p:set>
                                      <p:cBhvr>
                                        <p:cTn id="11" dur="1" fill="hold">
                                          <p:stCondLst>
                                            <p:cond delay="499"/>
                                          </p:stCondLst>
                                        </p:cTn>
                                        <p:tgtEl>
                                          <p:spTgt spid="4"/>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6"/>
                                        </p:tgtEl>
                                      </p:cBhvr>
                                    </p:animEffect>
                                    <p:set>
                                      <p:cBhvr>
                                        <p:cTn id="20" dur="1" fill="hold">
                                          <p:stCondLst>
                                            <p:cond delay="499"/>
                                          </p:stCondLst>
                                        </p:cTn>
                                        <p:tgtEl>
                                          <p:spTgt spid="6"/>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7"/>
                                        </p:tgtEl>
                                      </p:cBhvr>
                                    </p:animEffect>
                                    <p:set>
                                      <p:cBhvr>
                                        <p:cTn id="29"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35060" y="152400"/>
            <a:ext cx="10353761" cy="1326321"/>
          </a:xfrm>
        </p:spPr>
        <p:txBody>
          <a:bodyPr/>
          <a:lstStyle/>
          <a:p>
            <a:r>
              <a:rPr lang="en-US" altLang="zh-CN" b="0" cap="none" dirty="0" smtClean="0"/>
              <a:t>Pipeline for collecting and annotating the videos</a:t>
            </a:r>
            <a:endParaRPr lang="zh-CN" altLang="en-US" cap="none" dirty="0"/>
          </a:p>
        </p:txBody>
      </p:sp>
      <p:pic>
        <p:nvPicPr>
          <p:cNvPr id="4" name="内容占位符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89225" y="1478721"/>
            <a:ext cx="6401613" cy="4967577"/>
          </a:xfrm>
        </p:spPr>
      </p:pic>
    </p:spTree>
    <p:extLst>
      <p:ext uri="{BB962C8B-B14F-4D97-AF65-F5344CB8AC3E}">
        <p14:creationId xmlns:p14="http://schemas.microsoft.com/office/powerpoint/2010/main" val="131728975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TM04033921[[fn=花纹]]</Template>
  <TotalTime>1298</TotalTime>
  <Words>777</Words>
  <Application>Microsoft Office PowerPoint</Application>
  <PresentationFormat>宽屏</PresentationFormat>
  <Paragraphs>108</Paragraphs>
  <Slides>19</Slides>
  <Notes>17</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等线</vt:lpstr>
      <vt:lpstr>宋体</vt:lpstr>
      <vt:lpstr>Arial</vt:lpstr>
      <vt:lpstr>Bookman Old Style</vt:lpstr>
      <vt:lpstr>Cambria Math</vt:lpstr>
      <vt:lpstr>Rockwell</vt:lpstr>
      <vt:lpstr>Damask</vt:lpstr>
      <vt:lpstr>Human Action Adverb Recognition: ADHA Dataset And A Three-stream Hybrid Model</vt:lpstr>
      <vt:lpstr>Content</vt:lpstr>
      <vt:lpstr>Introduction</vt:lpstr>
      <vt:lpstr>Contribution</vt:lpstr>
      <vt:lpstr>Contribution</vt:lpstr>
      <vt:lpstr>Constructing ADHA</vt:lpstr>
      <vt:lpstr>PowerPoint 演示文稿</vt:lpstr>
      <vt:lpstr>Video Collection and Annotation</vt:lpstr>
      <vt:lpstr>Pipeline for collecting and annotating the videos</vt:lpstr>
      <vt:lpstr>Attention Mechanism</vt:lpstr>
      <vt:lpstr>The Three-stream Hybrid Model</vt:lpstr>
      <vt:lpstr>Two-Stream Sub-Model</vt:lpstr>
      <vt:lpstr>Pose Based LSTM Sub-model (PBLSTM)</vt:lpstr>
      <vt:lpstr>Using Expression Knowledge &amp; Fusion the Sub Models</vt:lpstr>
      <vt:lpstr>Experiment Setup</vt:lpstr>
      <vt:lpstr>Result and Discussion(1)</vt:lpstr>
      <vt:lpstr>Result and Discussion(2)</vt:lpstr>
      <vt:lpstr>Conclusions</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Action Adverb Recognition: ADHA Dataset And A Three-stream Hybrid Model</dc:title>
  <dc:creator>sc</dc:creator>
  <cp:lastModifiedBy>sc</cp:lastModifiedBy>
  <cp:revision>101</cp:revision>
  <dcterms:created xsi:type="dcterms:W3CDTF">2018-04-19T08:07:40Z</dcterms:created>
  <dcterms:modified xsi:type="dcterms:W3CDTF">2018-04-20T14:08:32Z</dcterms:modified>
</cp:coreProperties>
</file>

<file path=docProps/thumbnail.jpeg>
</file>